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79" r:id="rId4"/>
    <p:sldId id="292" r:id="rId5"/>
    <p:sldId id="294" r:id="rId6"/>
    <p:sldId id="295" r:id="rId7"/>
    <p:sldId id="296" r:id="rId8"/>
    <p:sldId id="297" r:id="rId9"/>
    <p:sldId id="293" r:id="rId10"/>
    <p:sldId id="280" r:id="rId11"/>
    <p:sldId id="298" r:id="rId12"/>
    <p:sldId id="299" r:id="rId13"/>
    <p:sldId id="300" r:id="rId14"/>
    <p:sldId id="283" r:id="rId15"/>
    <p:sldId id="284" r:id="rId16"/>
    <p:sldId id="285" r:id="rId17"/>
    <p:sldId id="301" r:id="rId18"/>
    <p:sldId id="281" r:id="rId19"/>
    <p:sldId id="282" r:id="rId20"/>
    <p:sldId id="302" r:id="rId21"/>
    <p:sldId id="291" r:id="rId22"/>
    <p:sldId id="303" r:id="rId23"/>
    <p:sldId id="286" r:id="rId24"/>
    <p:sldId id="287" r:id="rId25"/>
    <p:sldId id="288" r:id="rId26"/>
    <p:sldId id="289"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A46"/>
    <a:srgbClr val="D1F1D9"/>
    <a:srgbClr val="AEC9E5"/>
    <a:srgbClr val="5C6968"/>
    <a:srgbClr val="EE9B00"/>
    <a:srgbClr val="52B788"/>
    <a:srgbClr val="E9D8A6"/>
    <a:srgbClr val="03070C"/>
    <a:srgbClr val="3B0416"/>
    <a:srgbClr val="74C6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95196" autoAdjust="0"/>
  </p:normalViewPr>
  <p:slideViewPr>
    <p:cSldViewPr snapToGrid="0">
      <p:cViewPr varScale="1">
        <p:scale>
          <a:sx n="65" d="100"/>
          <a:sy n="65" d="100"/>
        </p:scale>
        <p:origin x="846"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D0FCE-54B8-345E-074B-9E03B2CE401C}"/>
              </a:ext>
            </a:extLst>
          </p:cNvPr>
          <p:cNvSpPr>
            <a:spLocks noGrp="1"/>
          </p:cNvSpPr>
          <p:nvPr>
            <p:ph type="ctrTitle"/>
          </p:nvPr>
        </p:nvSpPr>
        <p:spPr>
          <a:xfrm>
            <a:off x="4468983" y="1122363"/>
            <a:ext cx="7064256" cy="2387600"/>
          </a:xfrm>
        </p:spPr>
        <p:txBody>
          <a:bodyPr anchor="b"/>
          <a:lstStyle>
            <a:lvl1pPr algn="r">
              <a:defRPr sz="6000">
                <a:solidFill>
                  <a:srgbClr val="03070C"/>
                </a:solidFill>
                <a:latin typeface="Ephesis" pitchFamily="2" charset="0"/>
              </a:defRPr>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F90A27F8-2221-D5B7-C33E-A9A1BA035704}"/>
              </a:ext>
            </a:extLst>
          </p:cNvPr>
          <p:cNvSpPr>
            <a:spLocks noGrp="1"/>
          </p:cNvSpPr>
          <p:nvPr>
            <p:ph type="subTitle" idx="1"/>
          </p:nvPr>
        </p:nvSpPr>
        <p:spPr>
          <a:xfrm>
            <a:off x="6184489" y="3602038"/>
            <a:ext cx="5348749" cy="1078117"/>
          </a:xfrm>
        </p:spPr>
        <p:txBody>
          <a:bodyPr/>
          <a:lstStyle>
            <a:lvl1pPr marL="0" indent="0" algn="r">
              <a:buNone/>
              <a:defRPr sz="2400">
                <a:solidFill>
                  <a:srgbClr val="03070C"/>
                </a:solidFill>
                <a:latin typeface="Alice" pitchFamily="2" charset="0"/>
                <a:ea typeface="Alice"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5" name="Footer Placeholder 4">
            <a:extLst>
              <a:ext uri="{FF2B5EF4-FFF2-40B4-BE49-F238E27FC236}">
                <a16:creationId xmlns:a16="http://schemas.microsoft.com/office/drawing/2014/main" id="{02EA07AE-1564-228B-7ECD-5EC413A0B4A2}"/>
              </a:ext>
            </a:extLst>
          </p:cNvPr>
          <p:cNvSpPr>
            <a:spLocks noGrp="1"/>
          </p:cNvSpPr>
          <p:nvPr>
            <p:ph type="ftr" sz="quarter" idx="11"/>
          </p:nvPr>
        </p:nvSpPr>
        <p:spPr>
          <a:xfrm>
            <a:off x="10962967" y="6492875"/>
            <a:ext cx="1152943" cy="365125"/>
          </a:xfrm>
        </p:spPr>
        <p:txBody>
          <a:bodyPr/>
          <a:lstStyle>
            <a:lvl1pPr algn="r">
              <a:defRPr>
                <a:solidFill>
                  <a:srgbClr val="03070C"/>
                </a:solidFill>
                <a:latin typeface="Alice" pitchFamily="2" charset="0"/>
                <a:ea typeface="Alice" pitchFamily="2" charset="0"/>
              </a:defRPr>
            </a:lvl1pPr>
          </a:lstStyle>
          <a:p>
            <a:r>
              <a:rPr lang="en-IN"/>
              <a:t>N. R. TRIVEDI</a:t>
            </a:r>
            <a:endParaRPr lang="en-IN" dirty="0"/>
          </a:p>
        </p:txBody>
      </p:sp>
      <p:pic>
        <p:nvPicPr>
          <p:cNvPr id="8" name="Picture 7">
            <a:extLst>
              <a:ext uri="{FF2B5EF4-FFF2-40B4-BE49-F238E27FC236}">
                <a16:creationId xmlns:a16="http://schemas.microsoft.com/office/drawing/2014/main" id="{F25BE45C-7920-3938-EDC1-F4749C715ED8}"/>
              </a:ext>
            </a:extLst>
          </p:cNvPr>
          <p:cNvPicPr>
            <a:picLocks noChangeAspect="1"/>
          </p:cNvPicPr>
          <p:nvPr userDrawn="1"/>
        </p:nvPicPr>
        <p:blipFill>
          <a:blip r:embed="rId2"/>
          <a:stretch>
            <a:fillRect/>
          </a:stretch>
        </p:blipFill>
        <p:spPr>
          <a:xfrm>
            <a:off x="304800" y="1327200"/>
            <a:ext cx="4019566" cy="4011716"/>
          </a:xfrm>
          <a:prstGeom prst="rect">
            <a:avLst/>
          </a:prstGeom>
        </p:spPr>
      </p:pic>
    </p:spTree>
    <p:extLst>
      <p:ext uri="{BB962C8B-B14F-4D97-AF65-F5344CB8AC3E}">
        <p14:creationId xmlns:p14="http://schemas.microsoft.com/office/powerpoint/2010/main" val="109005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34A7-E420-FF90-2B75-32BB6AC6196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F79F63-1348-B0CF-9591-E742061F0D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DD9D4A-578B-2975-117E-48502BE7206B}"/>
              </a:ext>
            </a:extLst>
          </p:cNvPr>
          <p:cNvSpPr>
            <a:spLocks noGrp="1"/>
          </p:cNvSpPr>
          <p:nvPr>
            <p:ph type="dt" sz="half" idx="10"/>
          </p:nvPr>
        </p:nvSpPr>
        <p:spPr/>
        <p:txBody>
          <a:bodyPr/>
          <a:lstStyle/>
          <a:p>
            <a:fld id="{7AA8606D-1217-49B8-A81D-F5DD708C7973}" type="datetimeFigureOut">
              <a:rPr lang="en-IN" smtClean="0"/>
              <a:t>28-01-2025</a:t>
            </a:fld>
            <a:endParaRPr lang="en-IN"/>
          </a:p>
        </p:txBody>
      </p:sp>
      <p:sp>
        <p:nvSpPr>
          <p:cNvPr id="5" name="Footer Placeholder 4">
            <a:extLst>
              <a:ext uri="{FF2B5EF4-FFF2-40B4-BE49-F238E27FC236}">
                <a16:creationId xmlns:a16="http://schemas.microsoft.com/office/drawing/2014/main" id="{36C7482D-60F1-FEE1-9459-467D19CB03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1A18E6-AE68-3168-5A8B-4822DA9BF4BB}"/>
              </a:ext>
            </a:extLst>
          </p:cNvPr>
          <p:cNvSpPr>
            <a:spLocks noGrp="1"/>
          </p:cNvSpPr>
          <p:nvPr>
            <p:ph type="sldNum" sz="quarter" idx="12"/>
          </p:nvPr>
        </p:nvSpPr>
        <p:spPr/>
        <p:txBody>
          <a:bodyPr/>
          <a:lstStyle/>
          <a:p>
            <a:fld id="{79378150-4EDB-4267-B597-2359D4AFDE64}" type="slidenum">
              <a:rPr lang="en-IN" smtClean="0"/>
              <a:t>‹#›</a:t>
            </a:fld>
            <a:endParaRPr lang="en-IN"/>
          </a:p>
        </p:txBody>
      </p:sp>
    </p:spTree>
    <p:extLst>
      <p:ext uri="{BB962C8B-B14F-4D97-AF65-F5344CB8AC3E}">
        <p14:creationId xmlns:p14="http://schemas.microsoft.com/office/powerpoint/2010/main" val="669869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56E0BA-C00D-3037-269F-EEA3C2DE77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182116-1C8B-9D9B-61BD-34FCE96781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575539-D2B8-84B5-0D96-B70F5B024918}"/>
              </a:ext>
            </a:extLst>
          </p:cNvPr>
          <p:cNvSpPr>
            <a:spLocks noGrp="1"/>
          </p:cNvSpPr>
          <p:nvPr>
            <p:ph type="dt" sz="half" idx="10"/>
          </p:nvPr>
        </p:nvSpPr>
        <p:spPr/>
        <p:txBody>
          <a:bodyPr/>
          <a:lstStyle/>
          <a:p>
            <a:fld id="{7AA8606D-1217-49B8-A81D-F5DD708C7973}" type="datetimeFigureOut">
              <a:rPr lang="en-IN" smtClean="0"/>
              <a:t>28-01-2025</a:t>
            </a:fld>
            <a:endParaRPr lang="en-IN"/>
          </a:p>
        </p:txBody>
      </p:sp>
      <p:sp>
        <p:nvSpPr>
          <p:cNvPr id="5" name="Footer Placeholder 4">
            <a:extLst>
              <a:ext uri="{FF2B5EF4-FFF2-40B4-BE49-F238E27FC236}">
                <a16:creationId xmlns:a16="http://schemas.microsoft.com/office/drawing/2014/main" id="{9CDEE258-CBD0-26B6-AB6B-59D44FF8CF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E3DFD1-B014-C470-F12E-84D24F3CABD9}"/>
              </a:ext>
            </a:extLst>
          </p:cNvPr>
          <p:cNvSpPr>
            <a:spLocks noGrp="1"/>
          </p:cNvSpPr>
          <p:nvPr>
            <p:ph type="sldNum" sz="quarter" idx="12"/>
          </p:nvPr>
        </p:nvSpPr>
        <p:spPr/>
        <p:txBody>
          <a:bodyPr/>
          <a:lstStyle/>
          <a:p>
            <a:fld id="{79378150-4EDB-4267-B597-2359D4AFDE64}" type="slidenum">
              <a:rPr lang="en-IN" smtClean="0"/>
              <a:t>‹#›</a:t>
            </a:fld>
            <a:endParaRPr lang="en-IN"/>
          </a:p>
        </p:txBody>
      </p:sp>
    </p:spTree>
    <p:extLst>
      <p:ext uri="{BB962C8B-B14F-4D97-AF65-F5344CB8AC3E}">
        <p14:creationId xmlns:p14="http://schemas.microsoft.com/office/powerpoint/2010/main" val="419102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7DBD-B161-F6E8-50E7-00019E034432}"/>
              </a:ext>
            </a:extLst>
          </p:cNvPr>
          <p:cNvSpPr>
            <a:spLocks noGrp="1"/>
          </p:cNvSpPr>
          <p:nvPr>
            <p:ph type="title"/>
          </p:nvPr>
        </p:nvSpPr>
        <p:spPr>
          <a:xfrm>
            <a:off x="130277" y="136525"/>
            <a:ext cx="11933904" cy="1001559"/>
          </a:xfrm>
        </p:spPr>
        <p:txBody>
          <a:bodyPr/>
          <a:lstStyle>
            <a:lvl1pPr>
              <a:defRPr>
                <a:solidFill>
                  <a:schemeClr val="accent5">
                    <a:lumMod val="50000"/>
                  </a:schemeClr>
                </a:solidFill>
                <a:latin typeface="Artifika" pitchFamily="2" charset="0"/>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842F7862-8D1C-89F0-6A34-BD90DCCED3A7}"/>
              </a:ext>
            </a:extLst>
          </p:cNvPr>
          <p:cNvSpPr>
            <a:spLocks noGrp="1"/>
          </p:cNvSpPr>
          <p:nvPr>
            <p:ph idx="1"/>
          </p:nvPr>
        </p:nvSpPr>
        <p:spPr>
          <a:xfrm>
            <a:off x="130276" y="1253331"/>
            <a:ext cx="11933903" cy="5265456"/>
          </a:xfrm>
        </p:spPr>
        <p:txBody>
          <a:bodyPr/>
          <a:lstStyle>
            <a:lvl1pPr marL="354013" indent="-354013" algn="just">
              <a:buFontTx/>
              <a:buBlip>
                <a:blip r:embed="rId2"/>
              </a:buBlip>
              <a:defRPr>
                <a:solidFill>
                  <a:srgbClr val="112A46"/>
                </a:solidFill>
                <a:latin typeface="Alice" pitchFamily="2" charset="0"/>
                <a:ea typeface="Alice" pitchFamily="2" charset="0"/>
              </a:defRPr>
            </a:lvl1pPr>
            <a:lvl2pPr marL="719138" indent="-261938" algn="just">
              <a:buFontTx/>
              <a:buBlip>
                <a:blip r:embed="rId2"/>
              </a:buBlip>
              <a:defRPr>
                <a:solidFill>
                  <a:srgbClr val="112A46"/>
                </a:solidFill>
                <a:latin typeface="Alice" pitchFamily="2" charset="0"/>
                <a:ea typeface="Alice" pitchFamily="2" charset="0"/>
              </a:defRPr>
            </a:lvl2pPr>
            <a:lvl3pPr marL="1143000" indent="-228600" algn="just">
              <a:buFontTx/>
              <a:buBlip>
                <a:blip r:embed="rId2"/>
              </a:buBlip>
              <a:defRPr>
                <a:solidFill>
                  <a:srgbClr val="112A46"/>
                </a:solidFill>
                <a:latin typeface="Alice" pitchFamily="2" charset="0"/>
                <a:ea typeface="Alice" pitchFamily="2" charset="0"/>
              </a:defRPr>
            </a:lvl3pPr>
            <a:lvl4pPr marL="1600200" indent="-228600" algn="just">
              <a:buFontTx/>
              <a:buBlip>
                <a:blip r:embed="rId2"/>
              </a:buBlip>
              <a:defRPr>
                <a:solidFill>
                  <a:srgbClr val="112A46"/>
                </a:solidFill>
                <a:latin typeface="Alice" pitchFamily="2" charset="0"/>
                <a:ea typeface="Alice" pitchFamily="2" charset="0"/>
              </a:defRPr>
            </a:lvl4pPr>
            <a:lvl5pPr marL="2057400" indent="-228600" algn="just">
              <a:buFontTx/>
              <a:buBlip>
                <a:blip r:embed="rId2"/>
              </a:buBlip>
              <a:defRPr>
                <a:solidFill>
                  <a:srgbClr val="112A46"/>
                </a:solidFill>
                <a:latin typeface="Alice" pitchFamily="2" charset="0"/>
                <a:ea typeface="Alice"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Footer Placeholder 4">
            <a:extLst>
              <a:ext uri="{FF2B5EF4-FFF2-40B4-BE49-F238E27FC236}">
                <a16:creationId xmlns:a16="http://schemas.microsoft.com/office/drawing/2014/main" id="{7D61B4E4-E61C-9367-BA79-54700BCA9623}"/>
              </a:ext>
            </a:extLst>
          </p:cNvPr>
          <p:cNvSpPr>
            <a:spLocks noGrp="1"/>
          </p:cNvSpPr>
          <p:nvPr>
            <p:ph type="ftr" sz="quarter" idx="11"/>
          </p:nvPr>
        </p:nvSpPr>
        <p:spPr>
          <a:xfrm>
            <a:off x="10962967" y="6492875"/>
            <a:ext cx="1152943" cy="365125"/>
          </a:xfrm>
        </p:spPr>
        <p:txBody>
          <a:bodyPr/>
          <a:lstStyle>
            <a:lvl1pPr algn="r">
              <a:defRPr>
                <a:solidFill>
                  <a:schemeClr val="accent5">
                    <a:lumMod val="75000"/>
                  </a:schemeClr>
                </a:solidFill>
                <a:latin typeface="Alice" pitchFamily="2" charset="0"/>
                <a:ea typeface="Alice" pitchFamily="2" charset="0"/>
              </a:defRPr>
            </a:lvl1pPr>
          </a:lstStyle>
          <a:p>
            <a:r>
              <a:rPr lang="en-IN" dirty="0"/>
              <a:t>N. R. TRIVEDI</a:t>
            </a:r>
          </a:p>
        </p:txBody>
      </p:sp>
    </p:spTree>
    <p:extLst>
      <p:ext uri="{BB962C8B-B14F-4D97-AF65-F5344CB8AC3E}">
        <p14:creationId xmlns:p14="http://schemas.microsoft.com/office/powerpoint/2010/main" val="1035900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03E4-0CD5-232D-EF29-AA01A9F3AB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7D83B8-4FC8-FE0E-1341-C2A3F9FC34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8D471C-3BF0-5850-ACBD-4DCAB5DAF1BD}"/>
              </a:ext>
            </a:extLst>
          </p:cNvPr>
          <p:cNvSpPr>
            <a:spLocks noGrp="1"/>
          </p:cNvSpPr>
          <p:nvPr>
            <p:ph type="dt" sz="half" idx="10"/>
          </p:nvPr>
        </p:nvSpPr>
        <p:spPr/>
        <p:txBody>
          <a:bodyPr/>
          <a:lstStyle/>
          <a:p>
            <a:fld id="{7AA8606D-1217-49B8-A81D-F5DD708C7973}" type="datetimeFigureOut">
              <a:rPr lang="en-IN" smtClean="0"/>
              <a:t>28-01-2025</a:t>
            </a:fld>
            <a:endParaRPr lang="en-IN"/>
          </a:p>
        </p:txBody>
      </p:sp>
      <p:sp>
        <p:nvSpPr>
          <p:cNvPr id="5" name="Footer Placeholder 4">
            <a:extLst>
              <a:ext uri="{FF2B5EF4-FFF2-40B4-BE49-F238E27FC236}">
                <a16:creationId xmlns:a16="http://schemas.microsoft.com/office/drawing/2014/main" id="{D0BF2F9D-B008-88FC-0454-B5ED0AF0A5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45272A-B9DE-E34F-B97D-EE77E0392240}"/>
              </a:ext>
            </a:extLst>
          </p:cNvPr>
          <p:cNvSpPr>
            <a:spLocks noGrp="1"/>
          </p:cNvSpPr>
          <p:nvPr>
            <p:ph type="sldNum" sz="quarter" idx="12"/>
          </p:nvPr>
        </p:nvSpPr>
        <p:spPr/>
        <p:txBody>
          <a:bodyPr/>
          <a:lstStyle/>
          <a:p>
            <a:fld id="{79378150-4EDB-4267-B597-2359D4AFDE64}" type="slidenum">
              <a:rPr lang="en-IN" smtClean="0"/>
              <a:t>‹#›</a:t>
            </a:fld>
            <a:endParaRPr lang="en-IN"/>
          </a:p>
        </p:txBody>
      </p:sp>
    </p:spTree>
    <p:extLst>
      <p:ext uri="{BB962C8B-B14F-4D97-AF65-F5344CB8AC3E}">
        <p14:creationId xmlns:p14="http://schemas.microsoft.com/office/powerpoint/2010/main" val="1607326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05B0B-4239-5C9C-DF5D-B9122A6766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C949E7-8F15-0A33-8526-E83CD7462C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7A835F6-FA01-E1FA-925A-EA7EE52E3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23579E-25B9-BF01-43E5-5DCFB86C2B7B}"/>
              </a:ext>
            </a:extLst>
          </p:cNvPr>
          <p:cNvSpPr>
            <a:spLocks noGrp="1"/>
          </p:cNvSpPr>
          <p:nvPr>
            <p:ph type="dt" sz="half" idx="10"/>
          </p:nvPr>
        </p:nvSpPr>
        <p:spPr/>
        <p:txBody>
          <a:bodyPr/>
          <a:lstStyle/>
          <a:p>
            <a:fld id="{7AA8606D-1217-49B8-A81D-F5DD708C7973}" type="datetimeFigureOut">
              <a:rPr lang="en-IN" smtClean="0"/>
              <a:t>28-01-2025</a:t>
            </a:fld>
            <a:endParaRPr lang="en-IN"/>
          </a:p>
        </p:txBody>
      </p:sp>
      <p:sp>
        <p:nvSpPr>
          <p:cNvPr id="6" name="Footer Placeholder 5">
            <a:extLst>
              <a:ext uri="{FF2B5EF4-FFF2-40B4-BE49-F238E27FC236}">
                <a16:creationId xmlns:a16="http://schemas.microsoft.com/office/drawing/2014/main" id="{966088C2-3B49-F277-C52B-88B8D6867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46BCF7-3AA0-D4CB-8CB6-CDA61FBD56E2}"/>
              </a:ext>
            </a:extLst>
          </p:cNvPr>
          <p:cNvSpPr>
            <a:spLocks noGrp="1"/>
          </p:cNvSpPr>
          <p:nvPr>
            <p:ph type="sldNum" sz="quarter" idx="12"/>
          </p:nvPr>
        </p:nvSpPr>
        <p:spPr/>
        <p:txBody>
          <a:bodyPr/>
          <a:lstStyle/>
          <a:p>
            <a:fld id="{79378150-4EDB-4267-B597-2359D4AFDE64}" type="slidenum">
              <a:rPr lang="en-IN" smtClean="0"/>
              <a:t>‹#›</a:t>
            </a:fld>
            <a:endParaRPr lang="en-IN"/>
          </a:p>
        </p:txBody>
      </p:sp>
    </p:spTree>
    <p:extLst>
      <p:ext uri="{BB962C8B-B14F-4D97-AF65-F5344CB8AC3E}">
        <p14:creationId xmlns:p14="http://schemas.microsoft.com/office/powerpoint/2010/main" val="1991223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E47F6-AF8B-F107-5340-2B81910A45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7FD464-B6BF-ED0B-76AB-C714B97547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0BD47B-6FE1-02E7-62D3-206948209F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033B4A-DE41-5B90-0FD4-04B2CEDCF7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15E2E3-393C-D713-85D3-A3DA0C376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50FDA4-2EF6-4E4B-A472-273B70111046}"/>
              </a:ext>
            </a:extLst>
          </p:cNvPr>
          <p:cNvSpPr>
            <a:spLocks noGrp="1"/>
          </p:cNvSpPr>
          <p:nvPr>
            <p:ph type="dt" sz="half" idx="10"/>
          </p:nvPr>
        </p:nvSpPr>
        <p:spPr/>
        <p:txBody>
          <a:bodyPr/>
          <a:lstStyle/>
          <a:p>
            <a:fld id="{7AA8606D-1217-49B8-A81D-F5DD708C7973}" type="datetimeFigureOut">
              <a:rPr lang="en-IN" smtClean="0"/>
              <a:t>28-01-2025</a:t>
            </a:fld>
            <a:endParaRPr lang="en-IN"/>
          </a:p>
        </p:txBody>
      </p:sp>
      <p:sp>
        <p:nvSpPr>
          <p:cNvPr id="8" name="Footer Placeholder 7">
            <a:extLst>
              <a:ext uri="{FF2B5EF4-FFF2-40B4-BE49-F238E27FC236}">
                <a16:creationId xmlns:a16="http://schemas.microsoft.com/office/drawing/2014/main" id="{7DCDF656-31BC-9537-A928-A42DF95117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F568F2-FD4D-B16C-EC28-0E9435DA1ADF}"/>
              </a:ext>
            </a:extLst>
          </p:cNvPr>
          <p:cNvSpPr>
            <a:spLocks noGrp="1"/>
          </p:cNvSpPr>
          <p:nvPr>
            <p:ph type="sldNum" sz="quarter" idx="12"/>
          </p:nvPr>
        </p:nvSpPr>
        <p:spPr/>
        <p:txBody>
          <a:bodyPr/>
          <a:lstStyle/>
          <a:p>
            <a:fld id="{79378150-4EDB-4267-B597-2359D4AFDE64}" type="slidenum">
              <a:rPr lang="en-IN" smtClean="0"/>
              <a:t>‹#›</a:t>
            </a:fld>
            <a:endParaRPr lang="en-IN"/>
          </a:p>
        </p:txBody>
      </p:sp>
    </p:spTree>
    <p:extLst>
      <p:ext uri="{BB962C8B-B14F-4D97-AF65-F5344CB8AC3E}">
        <p14:creationId xmlns:p14="http://schemas.microsoft.com/office/powerpoint/2010/main" val="2984159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FFC4-ACCB-66FE-34B2-246F235E6C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970E26D-6C5E-1A22-0F7A-4E48B3D4C8E2}"/>
              </a:ext>
            </a:extLst>
          </p:cNvPr>
          <p:cNvSpPr>
            <a:spLocks noGrp="1"/>
          </p:cNvSpPr>
          <p:nvPr>
            <p:ph type="dt" sz="half" idx="10"/>
          </p:nvPr>
        </p:nvSpPr>
        <p:spPr/>
        <p:txBody>
          <a:bodyPr/>
          <a:lstStyle/>
          <a:p>
            <a:fld id="{7AA8606D-1217-49B8-A81D-F5DD708C7973}" type="datetimeFigureOut">
              <a:rPr lang="en-IN" smtClean="0"/>
              <a:t>28-01-2025</a:t>
            </a:fld>
            <a:endParaRPr lang="en-IN"/>
          </a:p>
        </p:txBody>
      </p:sp>
      <p:sp>
        <p:nvSpPr>
          <p:cNvPr id="4" name="Footer Placeholder 3">
            <a:extLst>
              <a:ext uri="{FF2B5EF4-FFF2-40B4-BE49-F238E27FC236}">
                <a16:creationId xmlns:a16="http://schemas.microsoft.com/office/drawing/2014/main" id="{9D3F2587-125F-A31C-B98B-746C67E2F2A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098E57-46B8-B34C-4DE1-6C175C64599F}"/>
              </a:ext>
            </a:extLst>
          </p:cNvPr>
          <p:cNvSpPr>
            <a:spLocks noGrp="1"/>
          </p:cNvSpPr>
          <p:nvPr>
            <p:ph type="sldNum" sz="quarter" idx="12"/>
          </p:nvPr>
        </p:nvSpPr>
        <p:spPr/>
        <p:txBody>
          <a:bodyPr/>
          <a:lstStyle/>
          <a:p>
            <a:fld id="{79378150-4EDB-4267-B597-2359D4AFDE64}" type="slidenum">
              <a:rPr lang="en-IN" smtClean="0"/>
              <a:t>‹#›</a:t>
            </a:fld>
            <a:endParaRPr lang="en-IN"/>
          </a:p>
        </p:txBody>
      </p:sp>
    </p:spTree>
    <p:extLst>
      <p:ext uri="{BB962C8B-B14F-4D97-AF65-F5344CB8AC3E}">
        <p14:creationId xmlns:p14="http://schemas.microsoft.com/office/powerpoint/2010/main" val="186037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C3B1C-C625-57BC-B0E1-8FFA24E3F1F9}"/>
              </a:ext>
            </a:extLst>
          </p:cNvPr>
          <p:cNvSpPr>
            <a:spLocks noGrp="1"/>
          </p:cNvSpPr>
          <p:nvPr>
            <p:ph type="dt" sz="half" idx="10"/>
          </p:nvPr>
        </p:nvSpPr>
        <p:spPr/>
        <p:txBody>
          <a:bodyPr/>
          <a:lstStyle/>
          <a:p>
            <a:fld id="{7AA8606D-1217-49B8-A81D-F5DD708C7973}" type="datetimeFigureOut">
              <a:rPr lang="en-IN" smtClean="0"/>
              <a:t>28-01-2025</a:t>
            </a:fld>
            <a:endParaRPr lang="en-IN"/>
          </a:p>
        </p:txBody>
      </p:sp>
      <p:sp>
        <p:nvSpPr>
          <p:cNvPr id="3" name="Footer Placeholder 2">
            <a:extLst>
              <a:ext uri="{FF2B5EF4-FFF2-40B4-BE49-F238E27FC236}">
                <a16:creationId xmlns:a16="http://schemas.microsoft.com/office/drawing/2014/main" id="{D989B734-213A-AE04-2E0A-058E19CC0B8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5D414A3-2770-45C1-61C7-DB3EA95CB4DD}"/>
              </a:ext>
            </a:extLst>
          </p:cNvPr>
          <p:cNvSpPr>
            <a:spLocks noGrp="1"/>
          </p:cNvSpPr>
          <p:nvPr>
            <p:ph type="sldNum" sz="quarter" idx="12"/>
          </p:nvPr>
        </p:nvSpPr>
        <p:spPr/>
        <p:txBody>
          <a:bodyPr/>
          <a:lstStyle/>
          <a:p>
            <a:fld id="{79378150-4EDB-4267-B597-2359D4AFDE64}" type="slidenum">
              <a:rPr lang="en-IN" smtClean="0"/>
              <a:t>‹#›</a:t>
            </a:fld>
            <a:endParaRPr lang="en-IN"/>
          </a:p>
        </p:txBody>
      </p:sp>
    </p:spTree>
    <p:extLst>
      <p:ext uri="{BB962C8B-B14F-4D97-AF65-F5344CB8AC3E}">
        <p14:creationId xmlns:p14="http://schemas.microsoft.com/office/powerpoint/2010/main" val="2697935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D1356-C8C0-9007-C740-C2A3AD5588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83D83DE-2A0B-320D-D1BB-EACEE96704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F4FB464-7228-6CCD-F681-B8EF3352B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28CB0-ECFD-BE12-C4BB-2633C5D187AB}"/>
              </a:ext>
            </a:extLst>
          </p:cNvPr>
          <p:cNvSpPr>
            <a:spLocks noGrp="1"/>
          </p:cNvSpPr>
          <p:nvPr>
            <p:ph type="dt" sz="half" idx="10"/>
          </p:nvPr>
        </p:nvSpPr>
        <p:spPr/>
        <p:txBody>
          <a:bodyPr/>
          <a:lstStyle/>
          <a:p>
            <a:fld id="{7AA8606D-1217-49B8-A81D-F5DD708C7973}" type="datetimeFigureOut">
              <a:rPr lang="en-IN" smtClean="0"/>
              <a:t>28-01-2025</a:t>
            </a:fld>
            <a:endParaRPr lang="en-IN"/>
          </a:p>
        </p:txBody>
      </p:sp>
      <p:sp>
        <p:nvSpPr>
          <p:cNvPr id="6" name="Footer Placeholder 5">
            <a:extLst>
              <a:ext uri="{FF2B5EF4-FFF2-40B4-BE49-F238E27FC236}">
                <a16:creationId xmlns:a16="http://schemas.microsoft.com/office/drawing/2014/main" id="{77AEF590-929D-E78D-7658-85D496EF36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A415A1-DCD4-F013-D3DC-F5DB0E1C1020}"/>
              </a:ext>
            </a:extLst>
          </p:cNvPr>
          <p:cNvSpPr>
            <a:spLocks noGrp="1"/>
          </p:cNvSpPr>
          <p:nvPr>
            <p:ph type="sldNum" sz="quarter" idx="12"/>
          </p:nvPr>
        </p:nvSpPr>
        <p:spPr/>
        <p:txBody>
          <a:bodyPr/>
          <a:lstStyle/>
          <a:p>
            <a:fld id="{79378150-4EDB-4267-B597-2359D4AFDE64}" type="slidenum">
              <a:rPr lang="en-IN" smtClean="0"/>
              <a:t>‹#›</a:t>
            </a:fld>
            <a:endParaRPr lang="en-IN"/>
          </a:p>
        </p:txBody>
      </p:sp>
    </p:spTree>
    <p:extLst>
      <p:ext uri="{BB962C8B-B14F-4D97-AF65-F5344CB8AC3E}">
        <p14:creationId xmlns:p14="http://schemas.microsoft.com/office/powerpoint/2010/main" val="40960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552C-7190-CBAA-B001-F61692601F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60893F2-848F-0F0C-512D-228374C684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BFF2C21-E661-FC50-88CF-D70A0A15B0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902C3A-1145-8C37-0F04-CD9EE39C0BC0}"/>
              </a:ext>
            </a:extLst>
          </p:cNvPr>
          <p:cNvSpPr>
            <a:spLocks noGrp="1"/>
          </p:cNvSpPr>
          <p:nvPr>
            <p:ph type="dt" sz="half" idx="10"/>
          </p:nvPr>
        </p:nvSpPr>
        <p:spPr/>
        <p:txBody>
          <a:bodyPr/>
          <a:lstStyle/>
          <a:p>
            <a:fld id="{7AA8606D-1217-49B8-A81D-F5DD708C7973}" type="datetimeFigureOut">
              <a:rPr lang="en-IN" smtClean="0"/>
              <a:t>28-01-2025</a:t>
            </a:fld>
            <a:endParaRPr lang="en-IN"/>
          </a:p>
        </p:txBody>
      </p:sp>
      <p:sp>
        <p:nvSpPr>
          <p:cNvPr id="6" name="Footer Placeholder 5">
            <a:extLst>
              <a:ext uri="{FF2B5EF4-FFF2-40B4-BE49-F238E27FC236}">
                <a16:creationId xmlns:a16="http://schemas.microsoft.com/office/drawing/2014/main" id="{472AA62C-C549-8906-D915-74A958122E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E82ADB-4916-F99B-D37F-0A97B97C6DAF}"/>
              </a:ext>
            </a:extLst>
          </p:cNvPr>
          <p:cNvSpPr>
            <a:spLocks noGrp="1"/>
          </p:cNvSpPr>
          <p:nvPr>
            <p:ph type="sldNum" sz="quarter" idx="12"/>
          </p:nvPr>
        </p:nvSpPr>
        <p:spPr/>
        <p:txBody>
          <a:bodyPr/>
          <a:lstStyle/>
          <a:p>
            <a:fld id="{79378150-4EDB-4267-B597-2359D4AFDE64}" type="slidenum">
              <a:rPr lang="en-IN" smtClean="0"/>
              <a:t>‹#›</a:t>
            </a:fld>
            <a:endParaRPr lang="en-IN"/>
          </a:p>
        </p:txBody>
      </p:sp>
    </p:spTree>
    <p:extLst>
      <p:ext uri="{BB962C8B-B14F-4D97-AF65-F5344CB8AC3E}">
        <p14:creationId xmlns:p14="http://schemas.microsoft.com/office/powerpoint/2010/main" val="808779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E9D8A6"/>
            </a:gs>
            <a:gs pos="100000">
              <a:srgbClr val="52B788"/>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A424A1-6728-A644-52E8-3CBC69DF4C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F6F7E7-FB3E-D7CD-63E8-DD3558D212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96A912-646E-3911-7901-71E37013C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8606D-1217-49B8-A81D-F5DD708C7973}" type="datetimeFigureOut">
              <a:rPr lang="en-IN" smtClean="0"/>
              <a:t>28-01-2025</a:t>
            </a:fld>
            <a:endParaRPr lang="en-IN"/>
          </a:p>
        </p:txBody>
      </p:sp>
      <p:sp>
        <p:nvSpPr>
          <p:cNvPr id="5" name="Footer Placeholder 4">
            <a:extLst>
              <a:ext uri="{FF2B5EF4-FFF2-40B4-BE49-F238E27FC236}">
                <a16:creationId xmlns:a16="http://schemas.microsoft.com/office/drawing/2014/main" id="{D2E604A0-25BF-DF40-572B-78DD84FE7B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6C1A4F9-2566-A80C-D118-DAE00B44F8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78150-4EDB-4267-B597-2359D4AFDE64}" type="slidenum">
              <a:rPr lang="en-IN" smtClean="0"/>
              <a:t>‹#›</a:t>
            </a:fld>
            <a:endParaRPr lang="en-IN"/>
          </a:p>
        </p:txBody>
      </p:sp>
    </p:spTree>
    <p:extLst>
      <p:ext uri="{BB962C8B-B14F-4D97-AF65-F5344CB8AC3E}">
        <p14:creationId xmlns:p14="http://schemas.microsoft.com/office/powerpoint/2010/main" val="1800513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3.gif"/><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33.png"/><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47661-9523-DD2E-4F76-B638197CF42A}"/>
              </a:ext>
            </a:extLst>
          </p:cNvPr>
          <p:cNvSpPr>
            <a:spLocks noGrp="1"/>
          </p:cNvSpPr>
          <p:nvPr>
            <p:ph type="ctrTitle"/>
          </p:nvPr>
        </p:nvSpPr>
        <p:spPr/>
        <p:txBody>
          <a:bodyPr/>
          <a:lstStyle/>
          <a:p>
            <a:r>
              <a:rPr lang="en-IN" dirty="0"/>
              <a:t>Sensors &amp; Actuators</a:t>
            </a:r>
          </a:p>
        </p:txBody>
      </p:sp>
      <p:sp>
        <p:nvSpPr>
          <p:cNvPr id="3" name="Subtitle 2">
            <a:extLst>
              <a:ext uri="{FF2B5EF4-FFF2-40B4-BE49-F238E27FC236}">
                <a16:creationId xmlns:a16="http://schemas.microsoft.com/office/drawing/2014/main" id="{8292423E-5C4E-B6F0-DA92-BEB0D68A2291}"/>
              </a:ext>
            </a:extLst>
          </p:cNvPr>
          <p:cNvSpPr>
            <a:spLocks noGrp="1"/>
          </p:cNvSpPr>
          <p:nvPr>
            <p:ph type="subTitle" idx="1"/>
          </p:nvPr>
        </p:nvSpPr>
        <p:spPr/>
        <p:txBody>
          <a:bodyPr/>
          <a:lstStyle/>
          <a:p>
            <a:r>
              <a:rPr lang="en-IN" dirty="0"/>
              <a:t>Unit - II</a:t>
            </a:r>
          </a:p>
        </p:txBody>
      </p:sp>
    </p:spTree>
    <p:extLst>
      <p:ext uri="{BB962C8B-B14F-4D97-AF65-F5344CB8AC3E}">
        <p14:creationId xmlns:p14="http://schemas.microsoft.com/office/powerpoint/2010/main" val="1941368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Sensors: </a:t>
            </a:r>
            <a:r>
              <a:rPr lang="en-IN" dirty="0">
                <a:solidFill>
                  <a:srgbClr val="00B050"/>
                </a:solidFill>
              </a:rPr>
              <a:t>PIR Motion Sensor</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7" y="1393953"/>
            <a:ext cx="5732758" cy="5265456"/>
          </a:xfrm>
        </p:spPr>
        <p:txBody>
          <a:bodyPr>
            <a:normAutofit/>
          </a:bodyPr>
          <a:lstStyle/>
          <a:p>
            <a:r>
              <a:rPr lang="en-IN" dirty="0"/>
              <a:t>Passive Infrared Motion Sensor</a:t>
            </a:r>
          </a:p>
          <a:p>
            <a:r>
              <a:rPr lang="en-IN" dirty="0"/>
              <a:t>Used to detect motion.</a:t>
            </a:r>
          </a:p>
          <a:p>
            <a:r>
              <a:rPr lang="en-IN" dirty="0"/>
              <a:t>Digital sensor, output can be read from Digital OUT pin</a:t>
            </a:r>
          </a:p>
          <a:p>
            <a:r>
              <a:rPr lang="en-IN" dirty="0"/>
              <a:t>Sensitivity: </a:t>
            </a:r>
            <a:r>
              <a:rPr lang="en-US" dirty="0"/>
              <a:t>up to 20 feet (6 meters) 110° x 70° detection range, can be adjusted by potentiometer</a:t>
            </a:r>
          </a:p>
          <a:p>
            <a:r>
              <a:rPr lang="en-US" dirty="0"/>
              <a:t>Pins: </a:t>
            </a:r>
          </a:p>
          <a:p>
            <a:pPr lvl="1"/>
            <a:r>
              <a:rPr lang="en-US" dirty="0"/>
              <a:t>VCC (Power Input) : 5V</a:t>
            </a:r>
          </a:p>
          <a:p>
            <a:pPr lvl="1"/>
            <a:r>
              <a:rPr lang="en-US" dirty="0"/>
              <a:t>GND (Ground)</a:t>
            </a:r>
          </a:p>
          <a:p>
            <a:pPr lvl="1"/>
            <a:r>
              <a:rPr lang="en-US" dirty="0"/>
              <a:t>OUT (Digital Output - Motion Detection)</a:t>
            </a:r>
          </a:p>
        </p:txBody>
      </p:sp>
      <p:pic>
        <p:nvPicPr>
          <p:cNvPr id="11" name="Picture 10">
            <a:extLst>
              <a:ext uri="{FF2B5EF4-FFF2-40B4-BE49-F238E27FC236}">
                <a16:creationId xmlns:a16="http://schemas.microsoft.com/office/drawing/2014/main" id="{6400C82A-CE7D-A294-F289-9BD85E91E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96" y="228549"/>
            <a:ext cx="1514320" cy="1336860"/>
          </a:xfrm>
          <a:prstGeom prst="rect">
            <a:avLst/>
          </a:prstGeom>
        </p:spPr>
      </p:pic>
      <p:pic>
        <p:nvPicPr>
          <p:cNvPr id="5" name="Picture 4">
            <a:extLst>
              <a:ext uri="{FF2B5EF4-FFF2-40B4-BE49-F238E27FC236}">
                <a16:creationId xmlns:a16="http://schemas.microsoft.com/office/drawing/2014/main" id="{C976722D-B1C5-5690-0902-212273B9D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803" y="1565408"/>
            <a:ext cx="6202860" cy="4646705"/>
          </a:xfrm>
          <a:prstGeom prst="rect">
            <a:avLst/>
          </a:prstGeom>
        </p:spPr>
      </p:pic>
    </p:spTree>
    <p:extLst>
      <p:ext uri="{BB962C8B-B14F-4D97-AF65-F5344CB8AC3E}">
        <p14:creationId xmlns:p14="http://schemas.microsoft.com/office/powerpoint/2010/main" val="686328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B299B-C596-8639-4828-DBDDF099E0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99DB63-CF0A-10B0-D03D-5AFEABF3656F}"/>
              </a:ext>
            </a:extLst>
          </p:cNvPr>
          <p:cNvSpPr>
            <a:spLocks noGrp="1"/>
          </p:cNvSpPr>
          <p:nvPr>
            <p:ph type="title"/>
          </p:nvPr>
        </p:nvSpPr>
        <p:spPr/>
        <p:txBody>
          <a:bodyPr/>
          <a:lstStyle/>
          <a:p>
            <a:r>
              <a:rPr lang="en-IN" dirty="0"/>
              <a:t>Sensors: </a:t>
            </a:r>
            <a:r>
              <a:rPr lang="en-IN" dirty="0">
                <a:solidFill>
                  <a:srgbClr val="00B050"/>
                </a:solidFill>
              </a:rPr>
              <a:t>PIR Motion Sensor</a:t>
            </a:r>
          </a:p>
        </p:txBody>
      </p:sp>
      <p:sp>
        <p:nvSpPr>
          <p:cNvPr id="3" name="Content Placeholder 2">
            <a:extLst>
              <a:ext uri="{FF2B5EF4-FFF2-40B4-BE49-F238E27FC236}">
                <a16:creationId xmlns:a16="http://schemas.microsoft.com/office/drawing/2014/main" id="{D30DF9F1-D6FF-AC5D-924E-714609395817}"/>
              </a:ext>
            </a:extLst>
          </p:cNvPr>
          <p:cNvSpPr>
            <a:spLocks noGrp="1"/>
          </p:cNvSpPr>
          <p:nvPr>
            <p:ph idx="1"/>
          </p:nvPr>
        </p:nvSpPr>
        <p:spPr>
          <a:xfrm>
            <a:off x="130276" y="1393953"/>
            <a:ext cx="11933903" cy="5265456"/>
          </a:xfrm>
        </p:spPr>
        <p:txBody>
          <a:bodyPr>
            <a:normAutofit/>
          </a:bodyPr>
          <a:lstStyle/>
          <a:p>
            <a:r>
              <a:rPr lang="en-US" dirty="0"/>
              <a:t>All living objects emit heat in terms of infrared radiation, thermal radiation</a:t>
            </a:r>
          </a:p>
          <a:p>
            <a:r>
              <a:rPr lang="en-US" dirty="0"/>
              <a:t>Passive Infrared Sensor detects such infrared radiation</a:t>
            </a:r>
          </a:p>
          <a:p>
            <a:r>
              <a:rPr lang="en-US" dirty="0"/>
              <a:t>PIR Sensor does not generate or radiate any energy for detection purposes.</a:t>
            </a:r>
          </a:p>
          <a:p>
            <a:r>
              <a:rPr lang="en-US" dirty="0"/>
              <a:t>made of a pyroelectric sensor, detects levels of infrared radiation.</a:t>
            </a:r>
          </a:p>
          <a:p>
            <a:r>
              <a:rPr lang="en-US" dirty="0"/>
              <a:t>Every object emits some low-level radiation and the hotter </a:t>
            </a:r>
          </a:p>
          <a:p>
            <a:r>
              <a:rPr lang="en-US" dirty="0"/>
              <a:t>objects emit more radiation.</a:t>
            </a:r>
          </a:p>
          <a:p>
            <a:endParaRPr lang="en-US" dirty="0"/>
          </a:p>
        </p:txBody>
      </p:sp>
      <p:pic>
        <p:nvPicPr>
          <p:cNvPr id="11" name="Picture 10">
            <a:extLst>
              <a:ext uri="{FF2B5EF4-FFF2-40B4-BE49-F238E27FC236}">
                <a16:creationId xmlns:a16="http://schemas.microsoft.com/office/drawing/2014/main" id="{B8B028F5-5166-1BFF-52B0-5AC5EFB8DF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6396" y="228549"/>
            <a:ext cx="1514320" cy="1336860"/>
          </a:xfrm>
          <a:prstGeom prst="rect">
            <a:avLst/>
          </a:prstGeom>
        </p:spPr>
      </p:pic>
      <p:pic>
        <p:nvPicPr>
          <p:cNvPr id="4" name="Picture 8" descr="PIR Element">
            <a:extLst>
              <a:ext uri="{FF2B5EF4-FFF2-40B4-BE49-F238E27FC236}">
                <a16:creationId xmlns:a16="http://schemas.microsoft.com/office/drawing/2014/main" id="{60FEB44C-901D-427E-88D2-BFC2C53AC12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100000" l="0" r="39046"/>
                    </a14:imgEffect>
                  </a14:imgLayer>
                </a14:imgProps>
              </a:ext>
              <a:ext uri="{28A0092B-C50C-407E-A947-70E740481C1C}">
                <a14:useLocalDpi xmlns:a14="http://schemas.microsoft.com/office/drawing/2010/main" val="0"/>
              </a:ext>
            </a:extLst>
          </a:blip>
          <a:srcRect r="61554"/>
          <a:stretch/>
        </p:blipFill>
        <p:spPr bwMode="auto">
          <a:xfrm>
            <a:off x="10367720" y="4166649"/>
            <a:ext cx="1514320" cy="2171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Grid Eye Illusion">
            <a:extLst>
              <a:ext uri="{FF2B5EF4-FFF2-40B4-BE49-F238E27FC236}">
                <a16:creationId xmlns:a16="http://schemas.microsoft.com/office/drawing/2014/main" id="{E2A3CBCE-63DE-3AAD-47EB-EA1CF31CB14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15034" y1="10117" x2="4138" y2="91829"/>
                        <a14:foregroundMark x1="52138" y1="10117" x2="41793" y2="91440"/>
                        <a14:foregroundMark x1="90483" y1="12840" x2="80138" y2="92607"/>
                      </a14:backgroundRemoval>
                    </a14:imgEffect>
                  </a14:imgLayer>
                </a14:imgProps>
              </a:ext>
              <a:ext uri="{28A0092B-C50C-407E-A947-70E740481C1C}">
                <a14:useLocalDpi xmlns:a14="http://schemas.microsoft.com/office/drawing/2010/main" val="0"/>
              </a:ext>
            </a:extLst>
          </a:blip>
          <a:srcRect/>
          <a:stretch>
            <a:fillRect/>
          </a:stretch>
        </p:blipFill>
        <p:spPr bwMode="auto">
          <a:xfrm>
            <a:off x="5514171" y="4918948"/>
            <a:ext cx="4002778" cy="141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519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9268-F3F6-A749-472B-F1D44175978A}"/>
              </a:ext>
            </a:extLst>
          </p:cNvPr>
          <p:cNvSpPr>
            <a:spLocks noGrp="1"/>
          </p:cNvSpPr>
          <p:nvPr>
            <p:ph type="title"/>
          </p:nvPr>
        </p:nvSpPr>
        <p:spPr/>
        <p:txBody>
          <a:bodyPr/>
          <a:lstStyle/>
          <a:p>
            <a:r>
              <a:rPr lang="en-IN" dirty="0"/>
              <a:t>Sensors: </a:t>
            </a:r>
            <a:r>
              <a:rPr lang="en-IN" dirty="0">
                <a:solidFill>
                  <a:srgbClr val="00B050"/>
                </a:solidFill>
              </a:rPr>
              <a:t>PIR Motion Sensor</a:t>
            </a:r>
            <a:endParaRPr lang="en-IN" dirty="0"/>
          </a:p>
        </p:txBody>
      </p:sp>
      <p:sp>
        <p:nvSpPr>
          <p:cNvPr id="3" name="Content Placeholder 2">
            <a:extLst>
              <a:ext uri="{FF2B5EF4-FFF2-40B4-BE49-F238E27FC236}">
                <a16:creationId xmlns:a16="http://schemas.microsoft.com/office/drawing/2014/main" id="{0C00D0A1-50FD-BEE0-77A7-CD6FDF28EC18}"/>
              </a:ext>
            </a:extLst>
          </p:cNvPr>
          <p:cNvSpPr>
            <a:spLocks noGrp="1"/>
          </p:cNvSpPr>
          <p:nvPr>
            <p:ph idx="1"/>
          </p:nvPr>
        </p:nvSpPr>
        <p:spPr>
          <a:xfrm>
            <a:off x="130276" y="1253331"/>
            <a:ext cx="6781801" cy="5265456"/>
          </a:xfrm>
        </p:spPr>
        <p:txBody>
          <a:bodyPr/>
          <a:lstStyle/>
          <a:p>
            <a:r>
              <a:rPr lang="en-US" dirty="0"/>
              <a:t>The sensor is split in two slots, which are wired up so that they cancel each other out.</a:t>
            </a:r>
          </a:p>
          <a:p>
            <a:r>
              <a:rPr lang="en-US" dirty="0"/>
              <a:t>If one half sees more or less IR radiation than the other, the output will swing high or low.</a:t>
            </a:r>
          </a:p>
          <a:p>
            <a:r>
              <a:rPr lang="en-US" dirty="0"/>
              <a:t>Input signals from both terminals of PIR element are amplified using an amplifier circuit and compared using a comparator circuit.</a:t>
            </a:r>
          </a:p>
          <a:p>
            <a:r>
              <a:rPr lang="en-US" dirty="0"/>
              <a:t>The PIR element is covered by the lens to increase the range of operation.</a:t>
            </a:r>
          </a:p>
          <a:p>
            <a:endParaRPr lang="en-IN" dirty="0"/>
          </a:p>
        </p:txBody>
      </p:sp>
      <p:pic>
        <p:nvPicPr>
          <p:cNvPr id="4" name="Content Placeholder 6">
            <a:extLst>
              <a:ext uri="{FF2B5EF4-FFF2-40B4-BE49-F238E27FC236}">
                <a16:creationId xmlns:a16="http://schemas.microsoft.com/office/drawing/2014/main" id="{28000D63-18B7-76E5-A9F1-A3E68E00AC2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765" b="100000" l="123" r="99631">
                        <a14:foregroundMark x1="7257" y1="5300" x2="9102" y2="91244"/>
                        <a14:foregroundMark x1="46125" y1="54839" x2="56212" y2="70276"/>
                        <a14:backgroundMark x1="69127" y1="94470" x2="86716" y2="94931"/>
                        <a14:backgroundMark x1="69127" y1="92396" x2="84133" y2="92627"/>
                        <a14:backgroundMark x1="69496" y1="96083" x2="87208" y2="96544"/>
                      </a14:backgroundRemoval>
                    </a14:imgEffect>
                  </a14:imgLayer>
                </a14:imgProps>
              </a:ext>
            </a:extLst>
          </a:blip>
          <a:stretch>
            <a:fillRect/>
          </a:stretch>
        </p:blipFill>
        <p:spPr>
          <a:xfrm>
            <a:off x="6912077" y="1013519"/>
            <a:ext cx="5381048" cy="2872540"/>
          </a:xfrm>
          <a:prstGeom prst="rect">
            <a:avLst/>
          </a:prstGeom>
        </p:spPr>
      </p:pic>
      <p:pic>
        <p:nvPicPr>
          <p:cNvPr id="5" name="Picture 6" descr="PIR Sensor Slots Output">
            <a:extLst>
              <a:ext uri="{FF2B5EF4-FFF2-40B4-BE49-F238E27FC236}">
                <a16:creationId xmlns:a16="http://schemas.microsoft.com/office/drawing/2014/main" id="{92551E55-C32C-CDBA-A2B8-A316F86C39C0}"/>
              </a:ext>
            </a:extLst>
          </p:cNvPr>
          <p:cNvPicPr>
            <a:picLocks noChangeAspect="1" noChangeArrowheads="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colorTemperature colorTemp="7612"/>
                    </a14:imgEffect>
                  </a14:imgLayer>
                </a14:imgProps>
              </a:ext>
              <a:ext uri="{28A0092B-C50C-407E-A947-70E740481C1C}">
                <a14:useLocalDpi xmlns:a14="http://schemas.microsoft.com/office/drawing/2010/main" val="0"/>
              </a:ext>
            </a:extLst>
          </a:blip>
          <a:srcRect/>
          <a:stretch>
            <a:fillRect/>
          </a:stretch>
        </p:blipFill>
        <p:spPr bwMode="auto">
          <a:xfrm>
            <a:off x="8728202" y="4318678"/>
            <a:ext cx="3090978" cy="199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43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D5D86-0F79-A846-1A63-570D7519B2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87FC6-CECF-2A4B-48DF-7DE9168735D5}"/>
              </a:ext>
            </a:extLst>
          </p:cNvPr>
          <p:cNvSpPr>
            <a:spLocks noGrp="1"/>
          </p:cNvSpPr>
          <p:nvPr>
            <p:ph type="title"/>
          </p:nvPr>
        </p:nvSpPr>
        <p:spPr/>
        <p:txBody>
          <a:bodyPr/>
          <a:lstStyle/>
          <a:p>
            <a:r>
              <a:rPr lang="en-IN" dirty="0"/>
              <a:t>Sensors: </a:t>
            </a:r>
            <a:r>
              <a:rPr lang="en-IN" dirty="0">
                <a:solidFill>
                  <a:srgbClr val="00B050"/>
                </a:solidFill>
              </a:rPr>
              <a:t>PIR Motion Sensor</a:t>
            </a:r>
            <a:endParaRPr lang="en-IN" dirty="0"/>
          </a:p>
        </p:txBody>
      </p:sp>
      <p:sp>
        <p:nvSpPr>
          <p:cNvPr id="3" name="Content Placeholder 2">
            <a:extLst>
              <a:ext uri="{FF2B5EF4-FFF2-40B4-BE49-F238E27FC236}">
                <a16:creationId xmlns:a16="http://schemas.microsoft.com/office/drawing/2014/main" id="{3F004A0F-4393-654E-3B9B-5C72B909FF01}"/>
              </a:ext>
            </a:extLst>
          </p:cNvPr>
          <p:cNvSpPr>
            <a:spLocks noGrp="1"/>
          </p:cNvSpPr>
          <p:nvPr>
            <p:ph idx="1"/>
          </p:nvPr>
        </p:nvSpPr>
        <p:spPr>
          <a:xfrm>
            <a:off x="130276" y="1253331"/>
            <a:ext cx="6781801" cy="5265456"/>
          </a:xfrm>
        </p:spPr>
        <p:txBody>
          <a:bodyPr>
            <a:normAutofit fontScale="85000" lnSpcReduction="10000"/>
          </a:bodyPr>
          <a:lstStyle/>
          <a:p>
            <a:r>
              <a:rPr lang="en-US" dirty="0"/>
              <a:t>PIR has 2 working modes:</a:t>
            </a:r>
          </a:p>
          <a:p>
            <a:r>
              <a:rPr lang="en-US" b="1" dirty="0">
                <a:solidFill>
                  <a:srgbClr val="FF0000"/>
                </a:solidFill>
              </a:rPr>
              <a:t>Single Trigger Mode:</a:t>
            </a:r>
          </a:p>
          <a:p>
            <a:pPr lvl="1"/>
            <a:r>
              <a:rPr lang="en-US" dirty="0"/>
              <a:t> jumper setting on PIR sensor set on LOW</a:t>
            </a:r>
          </a:p>
          <a:p>
            <a:pPr lvl="1"/>
            <a:r>
              <a:rPr lang="en-US" dirty="0"/>
              <a:t>Output goes HIGH when motion is detected</a:t>
            </a:r>
          </a:p>
          <a:p>
            <a:pPr lvl="1"/>
            <a:r>
              <a:rPr lang="en-US" dirty="0"/>
              <a:t>After specific delay (</a:t>
            </a:r>
            <a:r>
              <a:rPr lang="en-US" dirty="0" err="1"/>
              <a:t>tsel</a:t>
            </a:r>
            <a:r>
              <a:rPr lang="en-US" dirty="0"/>
              <a:t>) the output goes to LOW even if the object is in motion</a:t>
            </a:r>
          </a:p>
          <a:p>
            <a:pPr lvl="1"/>
            <a:r>
              <a:rPr lang="en-US" dirty="0"/>
              <a:t>output is LOW for some time and again goes HIGH if the object remains in motion</a:t>
            </a:r>
          </a:p>
          <a:p>
            <a:pPr lvl="1"/>
            <a:r>
              <a:rPr lang="en-US" dirty="0"/>
              <a:t>Delay (</a:t>
            </a:r>
            <a:r>
              <a:rPr lang="en-US" dirty="0" err="1"/>
              <a:t>tsel</a:t>
            </a:r>
            <a:r>
              <a:rPr lang="en-US" dirty="0"/>
              <a:t>) is provided by using the potentiometer on Sensor</a:t>
            </a:r>
          </a:p>
          <a:p>
            <a:r>
              <a:rPr lang="en-US" b="1" dirty="0">
                <a:solidFill>
                  <a:srgbClr val="FF0000"/>
                </a:solidFill>
              </a:rPr>
              <a:t>Repeat Trigger Mode:</a:t>
            </a:r>
          </a:p>
          <a:p>
            <a:pPr lvl="1"/>
            <a:r>
              <a:rPr lang="en-US" dirty="0"/>
              <a:t>Jumper setting on PIR sensor set on High</a:t>
            </a:r>
          </a:p>
          <a:p>
            <a:pPr lvl="1"/>
            <a:r>
              <a:rPr lang="en-US" dirty="0"/>
              <a:t>Output goes HIGH when motion is detected</a:t>
            </a:r>
          </a:p>
          <a:p>
            <a:pPr lvl="1"/>
            <a:r>
              <a:rPr lang="en-US" dirty="0"/>
              <a:t>Output of PIR sensor is HIGH until the object is in motion</a:t>
            </a:r>
          </a:p>
          <a:p>
            <a:pPr lvl="1"/>
            <a:r>
              <a:rPr lang="en-US" dirty="0"/>
              <a:t>When the object stops motion, or disappears from the sensor area, the PIR continues its HIGH state up to some specified delay (</a:t>
            </a:r>
            <a:r>
              <a:rPr lang="en-US" dirty="0" err="1"/>
              <a:t>tsel</a:t>
            </a:r>
            <a:r>
              <a:rPr lang="en-US" dirty="0"/>
              <a:t>)</a:t>
            </a:r>
          </a:p>
        </p:txBody>
      </p:sp>
      <p:pic>
        <p:nvPicPr>
          <p:cNvPr id="6" name="Content Placeholder 11">
            <a:extLst>
              <a:ext uri="{FF2B5EF4-FFF2-40B4-BE49-F238E27FC236}">
                <a16:creationId xmlns:a16="http://schemas.microsoft.com/office/drawing/2014/main" id="{22027C11-F0DE-0364-F197-65241720BCB7}"/>
              </a:ext>
            </a:extLst>
          </p:cNvPr>
          <p:cNvPicPr>
            <a:picLocks noChangeAspect="1"/>
          </p:cNvPicPr>
          <p:nvPr/>
        </p:nvPicPr>
        <p:blipFill>
          <a:blip r:embed="rId2"/>
          <a:stretch>
            <a:fillRect/>
          </a:stretch>
        </p:blipFill>
        <p:spPr>
          <a:xfrm>
            <a:off x="6731794" y="3912794"/>
            <a:ext cx="5329929" cy="238857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2F0EAB1-4426-E369-B6F2-84FFD3490057}"/>
              </a:ext>
            </a:extLst>
          </p:cNvPr>
          <p:cNvPicPr>
            <a:picLocks noChangeAspect="1"/>
          </p:cNvPicPr>
          <p:nvPr/>
        </p:nvPicPr>
        <p:blipFill>
          <a:blip r:embed="rId3"/>
          <a:stretch>
            <a:fillRect/>
          </a:stretch>
        </p:blipFill>
        <p:spPr>
          <a:xfrm>
            <a:off x="6701976" y="1253331"/>
            <a:ext cx="5329929" cy="2388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6787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Sensors: </a:t>
            </a:r>
            <a:r>
              <a:rPr lang="en-IN" dirty="0">
                <a:solidFill>
                  <a:srgbClr val="00B050"/>
                </a:solidFill>
              </a:rPr>
              <a:t>Sharp IR Distance Sensor</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7" y="1393953"/>
            <a:ext cx="5798576" cy="5265456"/>
          </a:xfrm>
        </p:spPr>
        <p:txBody>
          <a:bodyPr>
            <a:normAutofit fontScale="77500" lnSpcReduction="20000"/>
          </a:bodyPr>
          <a:lstStyle/>
          <a:p>
            <a:r>
              <a:rPr lang="en-US" dirty="0"/>
              <a:t>Measures distance using infrared light</a:t>
            </a:r>
          </a:p>
          <a:p>
            <a:r>
              <a:rPr lang="en-US" dirty="0"/>
              <a:t>Consists integrated combination of PSD(position sensitive detector), IRED(infrared emitting diode) and signal processing unit.</a:t>
            </a:r>
          </a:p>
          <a:p>
            <a:r>
              <a:rPr lang="en-US" dirty="0"/>
              <a:t>Outputs voltage corresponding to the detection distance.</a:t>
            </a:r>
            <a:endParaRPr lang="en-IN" dirty="0"/>
          </a:p>
          <a:p>
            <a:r>
              <a:rPr lang="en-IN" dirty="0"/>
              <a:t>Range varies according to model, generally between 4cm to 150cm</a:t>
            </a:r>
          </a:p>
          <a:p>
            <a:r>
              <a:rPr lang="en-IN" dirty="0"/>
              <a:t>Analog sensor, output can be read as voltage difference between V0 pin and </a:t>
            </a:r>
            <a:r>
              <a:rPr lang="en-IN" dirty="0" err="1"/>
              <a:t>Vcc</a:t>
            </a:r>
            <a:endParaRPr lang="en-IN" dirty="0"/>
          </a:p>
          <a:p>
            <a:r>
              <a:rPr lang="en-US" dirty="0"/>
              <a:t>110° x 70° detection range, sensitivity can be adjusted by changing voltage</a:t>
            </a:r>
          </a:p>
          <a:p>
            <a:r>
              <a:rPr lang="en-IN" dirty="0"/>
              <a:t>Pins:</a:t>
            </a:r>
          </a:p>
          <a:p>
            <a:pPr lvl="1"/>
            <a:r>
              <a:rPr lang="en-US" dirty="0"/>
              <a:t>VCC (Power Input) : 5V</a:t>
            </a:r>
          </a:p>
          <a:p>
            <a:pPr lvl="1"/>
            <a:r>
              <a:rPr lang="en-US" dirty="0"/>
              <a:t>GND (Ground)</a:t>
            </a:r>
          </a:p>
          <a:p>
            <a:pPr lvl="1"/>
            <a:r>
              <a:rPr lang="en-US" dirty="0"/>
              <a:t>Vo (Analog Output - Distance Measurement)</a:t>
            </a:r>
            <a:endParaRPr lang="en-IN" dirty="0"/>
          </a:p>
        </p:txBody>
      </p:sp>
      <p:pic>
        <p:nvPicPr>
          <p:cNvPr id="7" name="Picture 6">
            <a:extLst>
              <a:ext uri="{FF2B5EF4-FFF2-40B4-BE49-F238E27FC236}">
                <a16:creationId xmlns:a16="http://schemas.microsoft.com/office/drawing/2014/main" id="{F0DA9639-F20A-11A7-F85E-C1344037B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1461" y="-926612"/>
            <a:ext cx="3083540" cy="3083540"/>
          </a:xfrm>
          <a:prstGeom prst="rect">
            <a:avLst/>
          </a:prstGeom>
        </p:spPr>
      </p:pic>
      <p:pic>
        <p:nvPicPr>
          <p:cNvPr id="5" name="Picture 4">
            <a:extLst>
              <a:ext uri="{FF2B5EF4-FFF2-40B4-BE49-F238E27FC236}">
                <a16:creationId xmlns:a16="http://schemas.microsoft.com/office/drawing/2014/main" id="{ECBBBF36-70CD-9175-8B80-A2680B16A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618646" y="1825202"/>
            <a:ext cx="3083539" cy="2063168"/>
          </a:xfrm>
          <a:prstGeom prst="rect">
            <a:avLst/>
          </a:prstGeom>
        </p:spPr>
      </p:pic>
      <p:sp>
        <p:nvSpPr>
          <p:cNvPr id="11" name="TextBox 10">
            <a:extLst>
              <a:ext uri="{FF2B5EF4-FFF2-40B4-BE49-F238E27FC236}">
                <a16:creationId xmlns:a16="http://schemas.microsoft.com/office/drawing/2014/main" id="{CD3F14D8-9F10-FB5B-A3B2-E4C945865236}"/>
              </a:ext>
            </a:extLst>
          </p:cNvPr>
          <p:cNvSpPr txBox="1"/>
          <p:nvPr/>
        </p:nvSpPr>
        <p:spPr>
          <a:xfrm>
            <a:off x="5840421" y="4971647"/>
            <a:ext cx="3965264" cy="1846659"/>
          </a:xfrm>
          <a:prstGeom prst="rect">
            <a:avLst/>
          </a:prstGeom>
          <a:noFill/>
        </p:spPr>
        <p:txBody>
          <a:bodyPr wrap="square">
            <a:spAutoFit/>
          </a:bodyPr>
          <a:lstStyle/>
          <a:p>
            <a:r>
              <a:rPr lang="en-US" sz="2400" b="1" dirty="0">
                <a:solidFill>
                  <a:srgbClr val="112A46"/>
                </a:solidFill>
                <a:latin typeface="Alice" pitchFamily="2" charset="0"/>
                <a:ea typeface="Alice" pitchFamily="2" charset="0"/>
              </a:rPr>
              <a:t>Application:</a:t>
            </a:r>
          </a:p>
          <a:p>
            <a:pPr lvl="1"/>
            <a:r>
              <a:rPr lang="en-US" dirty="0">
                <a:solidFill>
                  <a:srgbClr val="112A46"/>
                </a:solidFill>
                <a:latin typeface="Alice" pitchFamily="2" charset="0"/>
                <a:ea typeface="Alice" pitchFamily="2" charset="0"/>
              </a:rPr>
              <a:t>Projector(Auto-focus)</a:t>
            </a:r>
          </a:p>
          <a:p>
            <a:pPr lvl="1"/>
            <a:r>
              <a:rPr lang="en-US" dirty="0">
                <a:solidFill>
                  <a:srgbClr val="112A46"/>
                </a:solidFill>
                <a:latin typeface="Alice" pitchFamily="2" charset="0"/>
                <a:ea typeface="Alice" pitchFamily="2" charset="0"/>
              </a:rPr>
              <a:t>Robot cleaner</a:t>
            </a:r>
          </a:p>
          <a:p>
            <a:pPr lvl="1"/>
            <a:r>
              <a:rPr lang="en-US" dirty="0">
                <a:solidFill>
                  <a:srgbClr val="112A46"/>
                </a:solidFill>
                <a:latin typeface="Alice" pitchFamily="2" charset="0"/>
                <a:ea typeface="Alice" pitchFamily="2" charset="0"/>
              </a:rPr>
              <a:t>Auto-switch for illumination</a:t>
            </a:r>
          </a:p>
          <a:p>
            <a:pPr lvl="1"/>
            <a:r>
              <a:rPr lang="en-US" dirty="0">
                <a:solidFill>
                  <a:srgbClr val="112A46"/>
                </a:solidFill>
                <a:latin typeface="Alice" pitchFamily="2" charset="0"/>
                <a:ea typeface="Alice" pitchFamily="2" charset="0"/>
              </a:rPr>
              <a:t>Human detector</a:t>
            </a:r>
          </a:p>
          <a:p>
            <a:pPr lvl="1"/>
            <a:r>
              <a:rPr lang="en-US" dirty="0">
                <a:solidFill>
                  <a:srgbClr val="112A46"/>
                </a:solidFill>
                <a:latin typeface="Alice" pitchFamily="2" charset="0"/>
                <a:ea typeface="Alice" pitchFamily="2" charset="0"/>
              </a:rPr>
              <a:t>Game play etc.</a:t>
            </a:r>
          </a:p>
        </p:txBody>
      </p:sp>
      <p:pic>
        <p:nvPicPr>
          <p:cNvPr id="12" name="Content Placeholder 6">
            <a:extLst>
              <a:ext uri="{FF2B5EF4-FFF2-40B4-BE49-F238E27FC236}">
                <a16:creationId xmlns:a16="http://schemas.microsoft.com/office/drawing/2014/main" id="{D5B62AF5-8860-DF0D-6943-1DA9B7334C03}"/>
              </a:ext>
            </a:extLst>
          </p:cNvPr>
          <p:cNvPicPr>
            <a:picLocks noChangeAspect="1"/>
          </p:cNvPicPr>
          <p:nvPr/>
        </p:nvPicPr>
        <p:blipFill>
          <a:blip r:embed="rId4"/>
          <a:stretch>
            <a:fillRect/>
          </a:stretch>
        </p:blipFill>
        <p:spPr>
          <a:xfrm>
            <a:off x="9341145" y="4575487"/>
            <a:ext cx="2720578" cy="2145987"/>
          </a:xfrm>
          <a:prstGeom prst="rect">
            <a:avLst/>
          </a:prstGeom>
        </p:spPr>
      </p:pic>
      <p:pic>
        <p:nvPicPr>
          <p:cNvPr id="13" name="Picture 12">
            <a:extLst>
              <a:ext uri="{FF2B5EF4-FFF2-40B4-BE49-F238E27FC236}">
                <a16:creationId xmlns:a16="http://schemas.microsoft.com/office/drawing/2014/main" id="{0B361298-EAF1-AA68-8DA4-1B91C58DEF25}"/>
              </a:ext>
            </a:extLst>
          </p:cNvPr>
          <p:cNvPicPr>
            <a:picLocks noChangeAspect="1"/>
          </p:cNvPicPr>
          <p:nvPr/>
        </p:nvPicPr>
        <p:blipFill>
          <a:blip r:embed="rId5"/>
          <a:stretch>
            <a:fillRect/>
          </a:stretch>
        </p:blipFill>
        <p:spPr>
          <a:xfrm>
            <a:off x="5835892" y="1208105"/>
            <a:ext cx="4548939" cy="3270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8648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Sensors: </a:t>
            </a:r>
            <a:r>
              <a:rPr lang="en-IN" dirty="0">
                <a:solidFill>
                  <a:srgbClr val="00B050"/>
                </a:solidFill>
              </a:rPr>
              <a:t>LDR Sensor</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7" y="1393953"/>
            <a:ext cx="8205784" cy="5265456"/>
          </a:xfrm>
        </p:spPr>
        <p:txBody>
          <a:bodyPr>
            <a:normAutofit fontScale="85000" lnSpcReduction="20000"/>
          </a:bodyPr>
          <a:lstStyle/>
          <a:p>
            <a:r>
              <a:rPr lang="en-US" dirty="0"/>
              <a:t>An LDR or light-dependent resistor is also known as photoresistor, photocell, Photoconductor</a:t>
            </a:r>
          </a:p>
          <a:p>
            <a:r>
              <a:rPr lang="en-US" dirty="0"/>
              <a:t>It is one type of resistor whose resistance varies depending on the amount of light falling on its surface</a:t>
            </a:r>
          </a:p>
          <a:p>
            <a:r>
              <a:rPr lang="en-US" dirty="0"/>
              <a:t>It works on the principle of photoconductivity</a:t>
            </a:r>
          </a:p>
          <a:p>
            <a:r>
              <a:rPr lang="en-US" dirty="0"/>
              <a:t>When the light falls on its surface, then the material conductivity reduces and also the electrons in the valence band of the device cross the conduction band</a:t>
            </a:r>
          </a:p>
          <a:p>
            <a:r>
              <a:rPr lang="en-US" dirty="0"/>
              <a:t>Passive component, no external power required</a:t>
            </a:r>
          </a:p>
          <a:p>
            <a:r>
              <a:rPr lang="en-US" dirty="0"/>
              <a:t>One terminal connects to VCC and another to GND</a:t>
            </a:r>
          </a:p>
          <a:p>
            <a:r>
              <a:rPr lang="en-US" dirty="0"/>
              <a:t>Adjustable sensitivity (via blue digital potentiometer adjustment)</a:t>
            </a:r>
          </a:p>
          <a:p>
            <a:r>
              <a:rPr lang="en-US" dirty="0"/>
              <a:t>Output Digital – 0V to 5V, Adjustable trigger level from preset.</a:t>
            </a:r>
          </a:p>
          <a:p>
            <a:r>
              <a:rPr lang="en-US" dirty="0"/>
              <a:t>Operating Voltage: 3.3V to 5V DC.</a:t>
            </a:r>
          </a:p>
          <a:p>
            <a:r>
              <a:rPr lang="en-US" dirty="0"/>
              <a:t>Operating Current: 15ma.</a:t>
            </a:r>
          </a:p>
        </p:txBody>
      </p:sp>
      <p:pic>
        <p:nvPicPr>
          <p:cNvPr id="13" name="Picture 12">
            <a:extLst>
              <a:ext uri="{FF2B5EF4-FFF2-40B4-BE49-F238E27FC236}">
                <a16:creationId xmlns:a16="http://schemas.microsoft.com/office/drawing/2014/main" id="{E3A8C47B-D34A-F295-B84B-B25ACEB1A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8474" y="1919763"/>
            <a:ext cx="4173148" cy="3018473"/>
          </a:xfrm>
          <a:prstGeom prst="rect">
            <a:avLst/>
          </a:prstGeom>
        </p:spPr>
      </p:pic>
      <p:pic>
        <p:nvPicPr>
          <p:cNvPr id="4" name="Picture 2">
            <a:extLst>
              <a:ext uri="{FF2B5EF4-FFF2-40B4-BE49-F238E27FC236}">
                <a16:creationId xmlns:a16="http://schemas.microsoft.com/office/drawing/2014/main" id="{13C6DE82-3270-0E2A-46E7-8E99BBEE0AC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042" b="89296" l="1972" r="98310">
                        <a14:foregroundMark x1="72394" y1="17183" x2="72394" y2="17183"/>
                        <a14:foregroundMark x1="71831" y1="16901" x2="83380" y2="11268"/>
                        <a14:foregroundMark x1="77183" y1="21127" x2="88732" y2="14648"/>
                        <a14:foregroundMark x1="81972" y1="26479" x2="93239" y2="18028"/>
                        <a14:backgroundMark x1="75493" y1="19437" x2="85070" y2="13239"/>
                        <a14:backgroundMark x1="80845" y1="23662" x2="90423" y2="15775"/>
                      </a14:backgroundRemoval>
                    </a14:imgEffect>
                  </a14:imgLayer>
                </a14:imgProps>
              </a:ext>
              <a:ext uri="{28A0092B-C50C-407E-A947-70E740481C1C}">
                <a14:useLocalDpi xmlns:a14="http://schemas.microsoft.com/office/drawing/2010/main" val="0"/>
              </a:ext>
            </a:extLst>
          </a:blip>
          <a:srcRect/>
          <a:stretch>
            <a:fillRect/>
          </a:stretch>
        </p:blipFill>
        <p:spPr bwMode="auto">
          <a:xfrm rot="2044813">
            <a:off x="8973677" y="-674566"/>
            <a:ext cx="2960329" cy="29603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B370A25-B6FD-CF70-7988-15E2CBAC29C5}"/>
              </a:ext>
            </a:extLst>
          </p:cNvPr>
          <p:cNvSpPr txBox="1"/>
          <p:nvPr/>
        </p:nvSpPr>
        <p:spPr>
          <a:xfrm>
            <a:off x="5191760" y="5464047"/>
            <a:ext cx="6869963" cy="1309589"/>
          </a:xfrm>
          <a:prstGeom prst="rect">
            <a:avLst/>
          </a:prstGeom>
          <a:noFill/>
        </p:spPr>
        <p:txBody>
          <a:bodyPr wrap="square">
            <a:spAutoFit/>
          </a:bodyPr>
          <a:lstStyle/>
          <a:p>
            <a:pPr marL="354013" marR="0" lvl="0" indent="-354013" algn="just" defTabSz="914400" rtl="0" eaLnBrk="1" fontAlgn="auto" latinLnBrk="0" hangingPunct="1">
              <a:lnSpc>
                <a:spcPct val="90000"/>
              </a:lnSpc>
              <a:spcBef>
                <a:spcPts val="1000"/>
              </a:spcBef>
              <a:spcAft>
                <a:spcPts val="0"/>
              </a:spcAft>
              <a:buClrTx/>
              <a:buSzTx/>
              <a:buFontTx/>
              <a:buBlip>
                <a:blip r:embed="rId5"/>
              </a:buBlip>
              <a:tabLst/>
              <a:defRPr/>
            </a:pPr>
            <a:r>
              <a:rPr kumimoji="0" lang="en-US" sz="2000" b="1" i="0" u="none" strike="noStrike" kern="1200" cap="none" spc="0" normalizeH="0" baseline="0" noProof="0" dirty="0">
                <a:ln>
                  <a:noFill/>
                </a:ln>
                <a:solidFill>
                  <a:srgbClr val="112A46"/>
                </a:solidFill>
                <a:effectLst/>
                <a:uLnTx/>
                <a:uFillTx/>
                <a:latin typeface="Alice" pitchFamily="2" charset="0"/>
                <a:ea typeface="Alice" pitchFamily="2" charset="0"/>
                <a:cs typeface="+mn-cs"/>
              </a:rPr>
              <a:t>Application:</a:t>
            </a:r>
          </a:p>
          <a:p>
            <a:pPr marL="719138" marR="0" lvl="1" indent="-261938" algn="just" defTabSz="914400" rtl="0" eaLnBrk="1" fontAlgn="auto" latinLnBrk="0" hangingPunct="1">
              <a:lnSpc>
                <a:spcPct val="90000"/>
              </a:lnSpc>
              <a:spcBef>
                <a:spcPts val="500"/>
              </a:spcBef>
              <a:spcAft>
                <a:spcPts val="0"/>
              </a:spcAft>
              <a:buClrTx/>
              <a:buSzTx/>
              <a:buFontTx/>
              <a:buBlip>
                <a:blip r:embed="rId5"/>
              </a:buBlip>
              <a:tabLst/>
              <a:defRPr/>
            </a:pPr>
            <a:r>
              <a:rPr kumimoji="0" lang="en-US" b="0" i="0" u="none" strike="noStrike" kern="1200" cap="none" spc="0" normalizeH="0" baseline="0" noProof="0" dirty="0">
                <a:ln>
                  <a:noFill/>
                </a:ln>
                <a:solidFill>
                  <a:srgbClr val="112A46"/>
                </a:solidFill>
                <a:effectLst/>
                <a:uLnTx/>
                <a:uFillTx/>
                <a:latin typeface="Alice" pitchFamily="2" charset="0"/>
                <a:ea typeface="Alice" pitchFamily="2" charset="0"/>
                <a:cs typeface="+mn-cs"/>
              </a:rPr>
              <a:t>Simple Smoke Detector Alarm, Clock with automatic light</a:t>
            </a:r>
          </a:p>
          <a:p>
            <a:pPr marL="719138" marR="0" lvl="1" indent="-261938" algn="just" defTabSz="914400" rtl="0" eaLnBrk="1" fontAlgn="auto" latinLnBrk="0" hangingPunct="1">
              <a:lnSpc>
                <a:spcPct val="90000"/>
              </a:lnSpc>
              <a:spcBef>
                <a:spcPts val="500"/>
              </a:spcBef>
              <a:spcAft>
                <a:spcPts val="0"/>
              </a:spcAft>
              <a:buClrTx/>
              <a:buSzTx/>
              <a:buFontTx/>
              <a:buBlip>
                <a:blip r:embed="rId5"/>
              </a:buBlip>
              <a:tabLst/>
              <a:defRPr/>
            </a:pPr>
            <a:r>
              <a:rPr kumimoji="0" lang="en-US" b="0" i="0" u="none" strike="noStrike" kern="1200" cap="none" spc="0" normalizeH="0" baseline="0" noProof="0" dirty="0">
                <a:ln>
                  <a:noFill/>
                </a:ln>
                <a:solidFill>
                  <a:srgbClr val="112A46"/>
                </a:solidFill>
                <a:effectLst/>
                <a:uLnTx/>
                <a:uFillTx/>
                <a:latin typeface="Alice" pitchFamily="2" charset="0"/>
                <a:ea typeface="Alice" pitchFamily="2" charset="0"/>
                <a:cs typeface="+mn-cs"/>
              </a:rPr>
              <a:t>Laser-based security systems</a:t>
            </a:r>
          </a:p>
          <a:p>
            <a:pPr marL="719138" marR="0" lvl="1" indent="-261938" algn="just" defTabSz="914400" rtl="0" eaLnBrk="1" fontAlgn="auto" latinLnBrk="0" hangingPunct="1">
              <a:lnSpc>
                <a:spcPct val="90000"/>
              </a:lnSpc>
              <a:spcBef>
                <a:spcPts val="500"/>
              </a:spcBef>
              <a:spcAft>
                <a:spcPts val="0"/>
              </a:spcAft>
              <a:buClrTx/>
              <a:buSzTx/>
              <a:buFontTx/>
              <a:buBlip>
                <a:blip r:embed="rId5"/>
              </a:buBlip>
              <a:tabLst/>
              <a:defRPr/>
            </a:pPr>
            <a:r>
              <a:rPr kumimoji="0" lang="en-US" b="0" i="0" u="none" strike="noStrike" kern="1200" cap="none" spc="0" normalizeH="0" baseline="0" noProof="0" dirty="0">
                <a:ln>
                  <a:noFill/>
                </a:ln>
                <a:solidFill>
                  <a:srgbClr val="112A46"/>
                </a:solidFill>
                <a:effectLst/>
                <a:uLnTx/>
                <a:uFillTx/>
                <a:latin typeface="Alice" pitchFamily="2" charset="0"/>
                <a:ea typeface="Alice" pitchFamily="2" charset="0"/>
                <a:cs typeface="+mn-cs"/>
              </a:rPr>
              <a:t>Solar Street Lamps, Camera light meters</a:t>
            </a:r>
            <a:endParaRPr kumimoji="0" lang="en-IN" b="0" i="0" u="none" strike="noStrike" kern="1200" cap="none" spc="0" normalizeH="0" baseline="0" noProof="0" dirty="0">
              <a:ln>
                <a:noFill/>
              </a:ln>
              <a:solidFill>
                <a:srgbClr val="112A46"/>
              </a:solidFill>
              <a:effectLst/>
              <a:uLnTx/>
              <a:uFillTx/>
              <a:latin typeface="Alice" pitchFamily="2" charset="0"/>
              <a:ea typeface="Alice" pitchFamily="2" charset="0"/>
              <a:cs typeface="+mn-cs"/>
            </a:endParaRPr>
          </a:p>
        </p:txBody>
      </p:sp>
    </p:spTree>
    <p:extLst>
      <p:ext uri="{BB962C8B-B14F-4D97-AF65-F5344CB8AC3E}">
        <p14:creationId xmlns:p14="http://schemas.microsoft.com/office/powerpoint/2010/main" val="2214563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Sensors: </a:t>
            </a:r>
            <a:r>
              <a:rPr lang="en-IN" dirty="0">
                <a:solidFill>
                  <a:srgbClr val="00B050"/>
                </a:solidFill>
              </a:rPr>
              <a:t>Gyro Sensor</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6" y="1393953"/>
            <a:ext cx="7407081" cy="5265456"/>
          </a:xfrm>
        </p:spPr>
        <p:txBody>
          <a:bodyPr>
            <a:normAutofit fontScale="92500" lnSpcReduction="20000"/>
          </a:bodyPr>
          <a:lstStyle/>
          <a:p>
            <a:r>
              <a:rPr lang="en-US" dirty="0"/>
              <a:t>A Gyroscope measures the orientation and angular velocity of an object.</a:t>
            </a:r>
          </a:p>
          <a:p>
            <a:r>
              <a:rPr lang="en-US" dirty="0"/>
              <a:t>These can measure the tilt and lateral orientation of the object</a:t>
            </a:r>
          </a:p>
          <a:p>
            <a:r>
              <a:rPr lang="en-US" dirty="0"/>
              <a:t>There are three types of angular rate measurements:</a:t>
            </a:r>
          </a:p>
          <a:p>
            <a:pPr lvl="1"/>
            <a:r>
              <a:rPr lang="en-US" b="1" dirty="0">
                <a:solidFill>
                  <a:srgbClr val="FF0000"/>
                </a:solidFill>
              </a:rPr>
              <a:t>Yaw- </a:t>
            </a:r>
            <a:r>
              <a:rPr lang="en-US" dirty="0"/>
              <a:t>the horizontal rotation on a flat surface seeing the object from the Top </a:t>
            </a:r>
          </a:p>
          <a:p>
            <a:pPr lvl="1"/>
            <a:r>
              <a:rPr lang="en-US" b="1" dirty="0">
                <a:solidFill>
                  <a:srgbClr val="FF0000"/>
                </a:solidFill>
              </a:rPr>
              <a:t>Pitch-</a:t>
            </a:r>
            <a:r>
              <a:rPr lang="en-US" dirty="0"/>
              <a:t> Vertical rotation as seen in the object from the Front, </a:t>
            </a:r>
          </a:p>
          <a:p>
            <a:pPr lvl="1"/>
            <a:r>
              <a:rPr lang="en-US" b="1" dirty="0">
                <a:solidFill>
                  <a:srgbClr val="FF0000"/>
                </a:solidFill>
              </a:rPr>
              <a:t>Roll- </a:t>
            </a:r>
            <a:r>
              <a:rPr lang="en-US" dirty="0"/>
              <a:t>the horizontal rotation when seeing the object from Front.</a:t>
            </a:r>
          </a:p>
          <a:p>
            <a:r>
              <a:rPr lang="en-US" dirty="0"/>
              <a:t>Specification:</a:t>
            </a:r>
          </a:p>
          <a:p>
            <a:pPr lvl="1"/>
            <a:r>
              <a:rPr lang="en-US" dirty="0"/>
              <a:t>Power Supply: DC3.3V-5V</a:t>
            </a:r>
          </a:p>
          <a:p>
            <a:pPr lvl="1"/>
            <a:r>
              <a:rPr lang="en-US" dirty="0"/>
              <a:t>Chip: MPU9250</a:t>
            </a:r>
          </a:p>
          <a:p>
            <a:pPr lvl="1"/>
            <a:r>
              <a:rPr lang="en-US" dirty="0"/>
              <a:t>Gyro range : ± 250 500 1000 2000 ° / sec</a:t>
            </a:r>
          </a:p>
          <a:p>
            <a:pPr lvl="1"/>
            <a:r>
              <a:rPr lang="en-US" dirty="0"/>
              <a:t>Acceleration range: ± 2 ± 4 ± 8 ± 16g</a:t>
            </a:r>
            <a:endParaRPr lang="en-IN" sz="1400" dirty="0"/>
          </a:p>
        </p:txBody>
      </p:sp>
      <p:pic>
        <p:nvPicPr>
          <p:cNvPr id="9" name="Picture 8">
            <a:extLst>
              <a:ext uri="{FF2B5EF4-FFF2-40B4-BE49-F238E27FC236}">
                <a16:creationId xmlns:a16="http://schemas.microsoft.com/office/drawing/2014/main" id="{393C921F-F928-7599-39C8-C33BE0300552}"/>
              </a:ext>
            </a:extLst>
          </p:cNvPr>
          <p:cNvPicPr>
            <a:picLocks noChangeAspect="1"/>
          </p:cNvPicPr>
          <p:nvPr/>
        </p:nvPicPr>
        <p:blipFill>
          <a:blip r:embed="rId2">
            <a:clrChange>
              <a:clrFrom>
                <a:srgbClr val="FBFFFF"/>
              </a:clrFrom>
              <a:clrTo>
                <a:srgbClr val="FBFFFF">
                  <a:alpha val="0"/>
                </a:srgbClr>
              </a:clrTo>
            </a:clrChange>
            <a:extLst>
              <a:ext uri="{28A0092B-C50C-407E-A947-70E740481C1C}">
                <a14:useLocalDpi xmlns:a14="http://schemas.microsoft.com/office/drawing/2010/main" val="0"/>
              </a:ext>
            </a:extLst>
          </a:blip>
          <a:stretch>
            <a:fillRect/>
          </a:stretch>
        </p:blipFill>
        <p:spPr>
          <a:xfrm>
            <a:off x="10555762" y="48693"/>
            <a:ext cx="1520168" cy="1386472"/>
          </a:xfrm>
          <a:prstGeom prst="rect">
            <a:avLst/>
          </a:prstGeom>
        </p:spPr>
      </p:pic>
      <p:pic>
        <p:nvPicPr>
          <p:cNvPr id="4" name="Picture 2" descr="Mpu9250 9-Axis Attitude Gyro Accelerator Magnetometer Sensor Module">
            <a:extLst>
              <a:ext uri="{FF2B5EF4-FFF2-40B4-BE49-F238E27FC236}">
                <a16:creationId xmlns:a16="http://schemas.microsoft.com/office/drawing/2014/main" id="{03342A67-4C1C-9A0C-8BA1-1525545A7B2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4879" t="27681" r="26135" b="32174"/>
          <a:stretch/>
        </p:blipFill>
        <p:spPr bwMode="auto">
          <a:xfrm rot="5400000">
            <a:off x="8013762" y="-348933"/>
            <a:ext cx="2065594" cy="28608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151C676-D14F-82CC-33F1-5531BF21D5A6}"/>
              </a:ext>
            </a:extLst>
          </p:cNvPr>
          <p:cNvPicPr>
            <a:picLocks noChangeAspect="1"/>
          </p:cNvPicPr>
          <p:nvPr/>
        </p:nvPicPr>
        <p:blipFill>
          <a:blip r:embed="rId5"/>
          <a:stretch>
            <a:fillRect/>
          </a:stretch>
        </p:blipFill>
        <p:spPr>
          <a:xfrm>
            <a:off x="7888895" y="2474014"/>
            <a:ext cx="4045009" cy="2269700"/>
          </a:xfrm>
          <a:prstGeom prst="rect">
            <a:avLst/>
          </a:prstGeom>
        </p:spPr>
      </p:pic>
      <p:sp>
        <p:nvSpPr>
          <p:cNvPr id="12" name="TextBox 11">
            <a:extLst>
              <a:ext uri="{FF2B5EF4-FFF2-40B4-BE49-F238E27FC236}">
                <a16:creationId xmlns:a16="http://schemas.microsoft.com/office/drawing/2014/main" id="{E9FD90C9-D102-7685-7638-98035E5C1E7F}"/>
              </a:ext>
            </a:extLst>
          </p:cNvPr>
          <p:cNvSpPr txBox="1"/>
          <p:nvPr/>
        </p:nvSpPr>
        <p:spPr>
          <a:xfrm>
            <a:off x="5545392" y="4615589"/>
            <a:ext cx="6530538" cy="2267287"/>
          </a:xfrm>
          <a:prstGeom prst="rect">
            <a:avLst/>
          </a:prstGeom>
          <a:noFill/>
        </p:spPr>
        <p:txBody>
          <a:bodyPr wrap="square">
            <a:spAutoFit/>
          </a:bodyPr>
          <a:lstStyle/>
          <a:p>
            <a:pPr marL="354013" marR="0" lvl="0" indent="-354013" algn="just" defTabSz="914400" rtl="0" eaLnBrk="1" fontAlgn="auto" latinLnBrk="0" hangingPunct="1">
              <a:lnSpc>
                <a:spcPct val="90000"/>
              </a:lnSpc>
              <a:spcBef>
                <a:spcPts val="1000"/>
              </a:spcBef>
              <a:spcAft>
                <a:spcPts val="0"/>
              </a:spcAft>
              <a:buClrTx/>
              <a:buSzTx/>
              <a:buFontTx/>
              <a:buBlip>
                <a:blip r:embed="rId6"/>
              </a:buBlip>
              <a:tabLst/>
              <a:defRPr/>
            </a:pPr>
            <a:r>
              <a:rPr kumimoji="0" lang="en-US" sz="2000" b="1" i="0" u="none" strike="noStrike" kern="1200" cap="none" spc="0" normalizeH="0" baseline="0" noProof="0" dirty="0">
                <a:ln>
                  <a:noFill/>
                </a:ln>
                <a:solidFill>
                  <a:srgbClr val="112A46"/>
                </a:solidFill>
                <a:effectLst/>
                <a:uLnTx/>
                <a:uFillTx/>
                <a:latin typeface="Alice" pitchFamily="2" charset="0"/>
                <a:ea typeface="Alice" pitchFamily="2" charset="0"/>
                <a:cs typeface="+mn-cs"/>
              </a:rPr>
              <a:t>Applications:</a:t>
            </a:r>
          </a:p>
          <a:p>
            <a:pPr marL="811213" lvl="1" indent="-354013" algn="just">
              <a:lnSpc>
                <a:spcPct val="90000"/>
              </a:lnSpc>
              <a:spcBef>
                <a:spcPts val="1000"/>
              </a:spcBef>
              <a:buBlip>
                <a:blip r:embed="rId6"/>
              </a:buBlip>
              <a:defRPr/>
            </a:pPr>
            <a:r>
              <a:rPr kumimoji="0" lang="en-US" sz="2000" b="1" i="0" u="none" strike="noStrike" kern="1200" cap="none" spc="0" normalizeH="0" baseline="0" noProof="0" dirty="0">
                <a:ln>
                  <a:noFill/>
                </a:ln>
                <a:solidFill>
                  <a:srgbClr val="112A46"/>
                </a:solidFill>
                <a:effectLst/>
                <a:uLnTx/>
                <a:uFillTx/>
                <a:latin typeface="Alice" pitchFamily="2" charset="0"/>
                <a:ea typeface="Alice" pitchFamily="2" charset="0"/>
                <a:cs typeface="+mn-cs"/>
              </a:rPr>
              <a:t>C</a:t>
            </a: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ar navigation systems</a:t>
            </a:r>
            <a:endParaRPr lang="en-US" sz="2000" dirty="0">
              <a:solidFill>
                <a:srgbClr val="112A46"/>
              </a:solidFill>
              <a:latin typeface="Alice" pitchFamily="2" charset="0"/>
              <a:ea typeface="Alice" pitchFamily="2" charset="0"/>
            </a:endParaRPr>
          </a:p>
          <a:p>
            <a:pPr marL="811213" lvl="1" indent="-354013" algn="just">
              <a:lnSpc>
                <a:spcPct val="90000"/>
              </a:lnSpc>
              <a:spcBef>
                <a:spcPts val="1000"/>
              </a:spcBef>
              <a:buBlip>
                <a:blip r:embed="rId6"/>
              </a:buBlip>
              <a:defRPr/>
            </a:pP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Auto stability control systems of vehicles</a:t>
            </a:r>
            <a:endParaRPr lang="en-US" sz="2000" dirty="0">
              <a:solidFill>
                <a:srgbClr val="112A46"/>
              </a:solidFill>
              <a:latin typeface="Alice" pitchFamily="2" charset="0"/>
              <a:ea typeface="Alice" pitchFamily="2" charset="0"/>
            </a:endParaRPr>
          </a:p>
          <a:p>
            <a:pPr marL="811213" lvl="1" indent="-354013" algn="just">
              <a:lnSpc>
                <a:spcPct val="90000"/>
              </a:lnSpc>
              <a:spcBef>
                <a:spcPts val="1000"/>
              </a:spcBef>
              <a:buBlip>
                <a:blip r:embed="rId6"/>
              </a:buBlip>
              <a:defRPr/>
            </a:pPr>
            <a:r>
              <a:rPr lang="en-US" sz="2000" dirty="0">
                <a:solidFill>
                  <a:srgbClr val="112A46"/>
                </a:solidFill>
                <a:latin typeface="Alice" pitchFamily="2" charset="0"/>
                <a:ea typeface="Alice" pitchFamily="2" charset="0"/>
              </a:rPr>
              <a:t>M</a:t>
            </a:r>
            <a:r>
              <a:rPr kumimoji="0" lang="en-US" sz="2000" b="0" i="0" u="none" strike="noStrike" kern="1200" cap="none" spc="0" normalizeH="0" baseline="0" noProof="0" dirty="0" err="1">
                <a:ln>
                  <a:noFill/>
                </a:ln>
                <a:solidFill>
                  <a:srgbClr val="112A46"/>
                </a:solidFill>
                <a:effectLst/>
                <a:uLnTx/>
                <a:uFillTx/>
                <a:latin typeface="Alice" pitchFamily="2" charset="0"/>
                <a:ea typeface="Alice" pitchFamily="2" charset="0"/>
                <a:cs typeface="+mn-cs"/>
              </a:rPr>
              <a:t>otion</a:t>
            </a: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 sensing for mobile games, </a:t>
            </a:r>
          </a:p>
          <a:p>
            <a:pPr marL="811213" lvl="1" indent="-354013" algn="just">
              <a:lnSpc>
                <a:spcPct val="90000"/>
              </a:lnSpc>
              <a:spcBef>
                <a:spcPts val="1000"/>
              </a:spcBef>
              <a:buBlip>
                <a:blip r:embed="rId6"/>
              </a:buBlip>
              <a:defRPr/>
            </a:pPr>
            <a:r>
              <a:rPr lang="en-US" sz="2000" dirty="0">
                <a:solidFill>
                  <a:srgbClr val="112A46"/>
                </a:solidFill>
                <a:latin typeface="Alice" pitchFamily="2" charset="0"/>
                <a:ea typeface="Alice" pitchFamily="2" charset="0"/>
              </a:rPr>
              <a:t>C</a:t>
            </a:r>
            <a:r>
              <a:rPr kumimoji="0" lang="en-US" sz="2000" b="0" i="0" u="none" strike="noStrike" kern="1200" cap="none" spc="0" normalizeH="0" baseline="0" noProof="0" dirty="0" err="1">
                <a:ln>
                  <a:noFill/>
                </a:ln>
                <a:solidFill>
                  <a:srgbClr val="112A46"/>
                </a:solidFill>
                <a:effectLst/>
                <a:uLnTx/>
                <a:uFillTx/>
                <a:latin typeface="Alice" pitchFamily="2" charset="0"/>
                <a:ea typeface="Alice" pitchFamily="2" charset="0"/>
                <a:cs typeface="+mn-cs"/>
              </a:rPr>
              <a:t>amera</a:t>
            </a: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-shake detection systems in digital cameras, etc.</a:t>
            </a:r>
          </a:p>
        </p:txBody>
      </p:sp>
    </p:spTree>
    <p:extLst>
      <p:ext uri="{BB962C8B-B14F-4D97-AF65-F5344CB8AC3E}">
        <p14:creationId xmlns:p14="http://schemas.microsoft.com/office/powerpoint/2010/main" val="29382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8587-4B27-9689-95FE-A77CD4A68F80}"/>
              </a:ext>
            </a:extLst>
          </p:cNvPr>
          <p:cNvSpPr>
            <a:spLocks noGrp="1"/>
          </p:cNvSpPr>
          <p:nvPr>
            <p:ph type="title"/>
          </p:nvPr>
        </p:nvSpPr>
        <p:spPr/>
        <p:txBody>
          <a:bodyPr/>
          <a:lstStyle/>
          <a:p>
            <a:r>
              <a:rPr lang="en-IN" dirty="0"/>
              <a:t>Sensors: </a:t>
            </a:r>
            <a:r>
              <a:rPr lang="en-IN" dirty="0">
                <a:solidFill>
                  <a:srgbClr val="00B050"/>
                </a:solidFill>
              </a:rPr>
              <a:t>Gyro Sensor</a:t>
            </a:r>
            <a:endParaRPr lang="en-IN" dirty="0"/>
          </a:p>
        </p:txBody>
      </p:sp>
      <p:graphicFrame>
        <p:nvGraphicFramePr>
          <p:cNvPr id="6" name="Content Placeholder 9">
            <a:extLst>
              <a:ext uri="{FF2B5EF4-FFF2-40B4-BE49-F238E27FC236}">
                <a16:creationId xmlns:a16="http://schemas.microsoft.com/office/drawing/2014/main" id="{199BC85D-588C-56F8-F402-9352DA6AEB2F}"/>
              </a:ext>
            </a:extLst>
          </p:cNvPr>
          <p:cNvGraphicFramePr>
            <a:graphicFrameLocks/>
          </p:cNvGraphicFramePr>
          <p:nvPr>
            <p:extLst>
              <p:ext uri="{D42A27DB-BD31-4B8C-83A1-F6EECF244321}">
                <p14:modId xmlns:p14="http://schemas.microsoft.com/office/powerpoint/2010/main" val="877756524"/>
              </p:ext>
            </p:extLst>
          </p:nvPr>
        </p:nvGraphicFramePr>
        <p:xfrm>
          <a:off x="218529" y="1138084"/>
          <a:ext cx="7411303" cy="5616637"/>
        </p:xfrm>
        <a:graphic>
          <a:graphicData uri="http://schemas.openxmlformats.org/drawingml/2006/table">
            <a:tbl>
              <a:tblPr firstRow="1" bandRow="1">
                <a:tableStyleId>{21E4AEA4-8DFA-4A89-87EB-49C32662AFE0}</a:tableStyleId>
              </a:tblPr>
              <a:tblGrid>
                <a:gridCol w="1310474">
                  <a:extLst>
                    <a:ext uri="{9D8B030D-6E8A-4147-A177-3AD203B41FA5}">
                      <a16:colId xmlns:a16="http://schemas.microsoft.com/office/drawing/2014/main" val="2170831673"/>
                    </a:ext>
                  </a:extLst>
                </a:gridCol>
                <a:gridCol w="6100829">
                  <a:extLst>
                    <a:ext uri="{9D8B030D-6E8A-4147-A177-3AD203B41FA5}">
                      <a16:colId xmlns:a16="http://schemas.microsoft.com/office/drawing/2014/main" val="71282029"/>
                    </a:ext>
                  </a:extLst>
                </a:gridCol>
              </a:tblGrid>
              <a:tr h="511240">
                <a:tc>
                  <a:txBody>
                    <a:bodyPr/>
                    <a:lstStyle/>
                    <a:p>
                      <a:pPr algn="ctr"/>
                      <a:r>
                        <a:rPr lang="en-IN" sz="2400" b="1" dirty="0">
                          <a:solidFill>
                            <a:schemeClr val="bg1"/>
                          </a:solidFill>
                          <a:latin typeface="Alice" pitchFamily="2" charset="0"/>
                          <a:ea typeface="Alice" pitchFamily="2" charset="0"/>
                        </a:rPr>
                        <a:t>Pin</a:t>
                      </a:r>
                    </a:p>
                  </a:txBody>
                  <a:tcPr anchor="ctr"/>
                </a:tc>
                <a:tc>
                  <a:txBody>
                    <a:bodyPr/>
                    <a:lstStyle/>
                    <a:p>
                      <a:pPr algn="ctr"/>
                      <a:r>
                        <a:rPr lang="en-IN" sz="2400" b="1" dirty="0">
                          <a:solidFill>
                            <a:schemeClr val="bg1"/>
                          </a:solidFill>
                          <a:latin typeface="Alice" pitchFamily="2" charset="0"/>
                          <a:ea typeface="Alice" pitchFamily="2" charset="0"/>
                        </a:rPr>
                        <a:t>Function</a:t>
                      </a:r>
                    </a:p>
                  </a:txBody>
                  <a:tcPr anchor="ctr"/>
                </a:tc>
                <a:extLst>
                  <a:ext uri="{0D108BD9-81ED-4DB2-BD59-A6C34878D82A}">
                    <a16:rowId xmlns:a16="http://schemas.microsoft.com/office/drawing/2014/main" val="2861919467"/>
                  </a:ext>
                </a:extLst>
              </a:tr>
              <a:tr h="511240">
                <a:tc>
                  <a:txBody>
                    <a:bodyPr/>
                    <a:lstStyle/>
                    <a:p>
                      <a:pPr algn="ctr"/>
                      <a:r>
                        <a:rPr lang="en-US" b="1" dirty="0">
                          <a:solidFill>
                            <a:srgbClr val="112A46"/>
                          </a:solidFill>
                          <a:latin typeface="Alice" pitchFamily="2" charset="0"/>
                          <a:ea typeface="Alice" pitchFamily="2" charset="0"/>
                        </a:rPr>
                        <a:t>VCC</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Power supply</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3233790619"/>
                  </a:ext>
                </a:extLst>
              </a:tr>
              <a:tr h="511240">
                <a:tc>
                  <a:txBody>
                    <a:bodyPr/>
                    <a:lstStyle/>
                    <a:p>
                      <a:pPr algn="ctr"/>
                      <a:r>
                        <a:rPr lang="en-US" b="1" dirty="0">
                          <a:solidFill>
                            <a:srgbClr val="112A46"/>
                          </a:solidFill>
                          <a:latin typeface="Alice" pitchFamily="2" charset="0"/>
                          <a:ea typeface="Alice" pitchFamily="2" charset="0"/>
                        </a:rPr>
                        <a:t>GND</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Ground</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950374861"/>
                  </a:ext>
                </a:extLst>
              </a:tr>
              <a:tr h="511240">
                <a:tc>
                  <a:txBody>
                    <a:bodyPr/>
                    <a:lstStyle/>
                    <a:p>
                      <a:pPr algn="ctr"/>
                      <a:r>
                        <a:rPr lang="en-US" b="1" dirty="0">
                          <a:solidFill>
                            <a:srgbClr val="112A46"/>
                          </a:solidFill>
                          <a:latin typeface="Alice" pitchFamily="2" charset="0"/>
                          <a:ea typeface="Alice" pitchFamily="2" charset="0"/>
                        </a:rPr>
                        <a:t>SCL</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Serial Clock Signal</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749222223"/>
                  </a:ext>
                </a:extLst>
              </a:tr>
              <a:tr h="511240">
                <a:tc>
                  <a:txBody>
                    <a:bodyPr/>
                    <a:lstStyle/>
                    <a:p>
                      <a:pPr algn="ctr"/>
                      <a:r>
                        <a:rPr lang="en-US" b="1" dirty="0">
                          <a:solidFill>
                            <a:srgbClr val="112A46"/>
                          </a:solidFill>
                          <a:latin typeface="Alice" pitchFamily="2" charset="0"/>
                          <a:ea typeface="Alice" pitchFamily="2" charset="0"/>
                        </a:rPr>
                        <a:t>SDA</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Serial Data Input</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3581002978"/>
                  </a:ext>
                </a:extLst>
              </a:tr>
              <a:tr h="504237">
                <a:tc>
                  <a:txBody>
                    <a:bodyPr/>
                    <a:lstStyle/>
                    <a:p>
                      <a:pPr algn="ctr"/>
                      <a:r>
                        <a:rPr lang="en-US" b="1" dirty="0">
                          <a:solidFill>
                            <a:srgbClr val="112A46"/>
                          </a:solidFill>
                          <a:latin typeface="Alice" pitchFamily="2" charset="0"/>
                          <a:ea typeface="Alice" pitchFamily="2" charset="0"/>
                        </a:rPr>
                        <a:t>EDA</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External Data (master)</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206058338"/>
                  </a:ext>
                </a:extLst>
              </a:tr>
              <a:tr h="511240">
                <a:tc>
                  <a:txBody>
                    <a:bodyPr/>
                    <a:lstStyle/>
                    <a:p>
                      <a:pPr algn="ctr"/>
                      <a:r>
                        <a:rPr lang="en-US" b="1" dirty="0">
                          <a:solidFill>
                            <a:srgbClr val="112A46"/>
                          </a:solidFill>
                          <a:latin typeface="Alice" pitchFamily="2" charset="0"/>
                          <a:ea typeface="Alice" pitchFamily="2" charset="0"/>
                        </a:rPr>
                        <a:t>ECL</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External Clock</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3382221428"/>
                  </a:ext>
                </a:extLst>
              </a:tr>
              <a:tr h="511240">
                <a:tc>
                  <a:txBody>
                    <a:bodyPr/>
                    <a:lstStyle/>
                    <a:p>
                      <a:pPr algn="ctr"/>
                      <a:r>
                        <a:rPr lang="en-US" b="1" dirty="0">
                          <a:solidFill>
                            <a:srgbClr val="112A46"/>
                          </a:solidFill>
                          <a:latin typeface="Alice" pitchFamily="2" charset="0"/>
                          <a:ea typeface="Alice" pitchFamily="2" charset="0"/>
                        </a:rPr>
                        <a:t>ADO</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Slave Address LSB, Serial Data Output </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1291057026"/>
                  </a:ext>
                </a:extLst>
              </a:tr>
              <a:tr h="511240">
                <a:tc>
                  <a:txBody>
                    <a:bodyPr/>
                    <a:lstStyle/>
                    <a:p>
                      <a:pPr algn="ctr"/>
                      <a:r>
                        <a:rPr lang="en-US" b="1" dirty="0">
                          <a:solidFill>
                            <a:srgbClr val="112A46"/>
                          </a:solidFill>
                          <a:latin typeface="Alice" pitchFamily="2" charset="0"/>
                          <a:ea typeface="Alice" pitchFamily="2" charset="0"/>
                        </a:rPr>
                        <a:t>INT</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Interrupt Digital output</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343715889"/>
                  </a:ext>
                </a:extLst>
              </a:tr>
              <a:tr h="511240">
                <a:tc>
                  <a:txBody>
                    <a:bodyPr/>
                    <a:lstStyle/>
                    <a:p>
                      <a:pPr algn="ctr"/>
                      <a:r>
                        <a:rPr lang="en-US" b="1" dirty="0">
                          <a:solidFill>
                            <a:srgbClr val="112A46"/>
                          </a:solidFill>
                          <a:latin typeface="Alice" pitchFamily="2" charset="0"/>
                          <a:ea typeface="Alice" pitchFamily="2" charset="0"/>
                        </a:rPr>
                        <a:t>NCS</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Chip select</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3439230865"/>
                  </a:ext>
                </a:extLst>
              </a:tr>
              <a:tr h="511240">
                <a:tc>
                  <a:txBody>
                    <a:bodyPr/>
                    <a:lstStyle/>
                    <a:p>
                      <a:pPr algn="ctr"/>
                      <a:r>
                        <a:rPr lang="en-US" b="1" dirty="0">
                          <a:solidFill>
                            <a:srgbClr val="112A46"/>
                          </a:solidFill>
                          <a:latin typeface="Alice" pitchFamily="2" charset="0"/>
                          <a:ea typeface="Alice" pitchFamily="2" charset="0"/>
                        </a:rPr>
                        <a:t>FSYNC</a:t>
                      </a:r>
                      <a:endParaRPr lang="en-IN" b="1" dirty="0">
                        <a:solidFill>
                          <a:srgbClr val="112A46"/>
                        </a:solidFill>
                        <a:latin typeface="Alice" pitchFamily="2" charset="0"/>
                        <a:ea typeface="Alice" pitchFamily="2" charset="0"/>
                      </a:endParaRPr>
                    </a:p>
                  </a:txBody>
                  <a:tcPr anchor="ctr"/>
                </a:tc>
                <a:tc>
                  <a:txBody>
                    <a:bodyPr/>
                    <a:lstStyle/>
                    <a:p>
                      <a:r>
                        <a:rPr lang="en-US" sz="2000" b="0" dirty="0">
                          <a:solidFill>
                            <a:srgbClr val="112A46"/>
                          </a:solidFill>
                          <a:latin typeface="Alice" pitchFamily="2" charset="0"/>
                          <a:ea typeface="Alice" pitchFamily="2" charset="0"/>
                        </a:rPr>
                        <a:t>Frame synchronization digital input</a:t>
                      </a:r>
                      <a:endParaRPr lang="en-IN" sz="2000" b="0" dirty="0">
                        <a:solidFill>
                          <a:srgbClr val="112A46"/>
                        </a:solidFill>
                        <a:latin typeface="Alice" pitchFamily="2" charset="0"/>
                        <a:ea typeface="Alice" pitchFamily="2" charset="0"/>
                      </a:endParaRPr>
                    </a:p>
                  </a:txBody>
                  <a:tcPr anchor="ctr"/>
                </a:tc>
                <a:extLst>
                  <a:ext uri="{0D108BD9-81ED-4DB2-BD59-A6C34878D82A}">
                    <a16:rowId xmlns:a16="http://schemas.microsoft.com/office/drawing/2014/main" val="1165446847"/>
                  </a:ext>
                </a:extLst>
              </a:tr>
            </a:tbl>
          </a:graphicData>
        </a:graphic>
      </p:graphicFrame>
      <p:pic>
        <p:nvPicPr>
          <p:cNvPr id="7" name="Picture 2" descr="Mpu9250 9-Axis Attitude Gyro Accelerator Magnetometer Sensor Module">
            <a:extLst>
              <a:ext uri="{FF2B5EF4-FFF2-40B4-BE49-F238E27FC236}">
                <a16:creationId xmlns:a16="http://schemas.microsoft.com/office/drawing/2014/main" id="{43F3D146-DCC1-25CA-1528-12E938A8275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44879" t="27681" r="26135" b="32174"/>
          <a:stretch/>
        </p:blipFill>
        <p:spPr bwMode="auto">
          <a:xfrm>
            <a:off x="7718085" y="1536310"/>
            <a:ext cx="3864316" cy="5352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366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Sensors: </a:t>
            </a:r>
            <a:r>
              <a:rPr lang="en-IN" dirty="0">
                <a:solidFill>
                  <a:srgbClr val="00B050"/>
                </a:solidFill>
              </a:rPr>
              <a:t>Ultrasonic Distance Sensor</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6" y="1393952"/>
            <a:ext cx="7676537" cy="5464047"/>
          </a:xfrm>
        </p:spPr>
        <p:txBody>
          <a:bodyPr>
            <a:normAutofit fontScale="92500" lnSpcReduction="20000"/>
          </a:bodyPr>
          <a:lstStyle/>
          <a:p>
            <a:r>
              <a:rPr lang="en-IN" sz="2400" dirty="0"/>
              <a:t>Used to measure distance</a:t>
            </a:r>
          </a:p>
          <a:p>
            <a:r>
              <a:rPr lang="en-IN" sz="2400" dirty="0"/>
              <a:t>Works by reflecting ultrasonic sound waves (typically 40kHz)</a:t>
            </a:r>
          </a:p>
          <a:p>
            <a:r>
              <a:rPr lang="en-US" sz="2400" dirty="0"/>
              <a:t>2 eyes-like projects in the front, the Ultrasonic transmitter and Receiver</a:t>
            </a:r>
          </a:p>
          <a:p>
            <a:r>
              <a:rPr lang="en-US" sz="2400" dirty="0"/>
              <a:t>It is a transmitter, a receiver, and a control circuit in one single-pack</a:t>
            </a:r>
          </a:p>
          <a:p>
            <a:r>
              <a:rPr lang="en-US" sz="2400" dirty="0"/>
              <a:t>Excellent range accuracy and stable readings, operation is not affected by sunlight</a:t>
            </a:r>
            <a:endParaRPr lang="en-IN" sz="2400" dirty="0"/>
          </a:p>
          <a:p>
            <a:r>
              <a:rPr lang="en-US" sz="2400" dirty="0"/>
              <a:t>The Trigger and the Echo pins are the I/O pins of this module </a:t>
            </a:r>
          </a:p>
          <a:p>
            <a:r>
              <a:rPr lang="en-US" sz="2400" dirty="0"/>
              <a:t>When the receiver detects the return wave the Echo pin goes high for a particular amount of time which will be equal to the time taken for the wave to return back to the sensor.</a:t>
            </a:r>
          </a:p>
          <a:p>
            <a:r>
              <a:rPr lang="en-US" sz="2400" dirty="0"/>
              <a:t>Ultrasonic Ranging Module HC-SR04 specification:</a:t>
            </a:r>
          </a:p>
          <a:p>
            <a:pPr lvl="1"/>
            <a:r>
              <a:rPr lang="en-US" sz="1800" dirty="0"/>
              <a:t>Distance: 2cm - 400cm non-contact distance sensing capabilities </a:t>
            </a:r>
          </a:p>
          <a:p>
            <a:pPr lvl="1"/>
            <a:r>
              <a:rPr lang="en-US" sz="1800" dirty="0"/>
              <a:t>Ranging accuracy: up to 3mm.</a:t>
            </a:r>
          </a:p>
          <a:p>
            <a:pPr lvl="1"/>
            <a:r>
              <a:rPr lang="en-US" sz="1800" dirty="0"/>
              <a:t>Power Supply: +5V DC</a:t>
            </a:r>
          </a:p>
          <a:p>
            <a:pPr lvl="1"/>
            <a:r>
              <a:rPr lang="en-US" sz="1800" dirty="0"/>
              <a:t>Effectual Angle: &lt;15°</a:t>
            </a:r>
          </a:p>
          <a:p>
            <a:pPr lvl="1"/>
            <a:r>
              <a:rPr lang="en-US" sz="1800" dirty="0"/>
              <a:t>Resolution: 0.3 cm</a:t>
            </a:r>
          </a:p>
          <a:p>
            <a:pPr lvl="1"/>
            <a:endParaRPr lang="en-US" sz="1800" dirty="0"/>
          </a:p>
        </p:txBody>
      </p:sp>
      <p:pic>
        <p:nvPicPr>
          <p:cNvPr id="9" name="Picture 8">
            <a:extLst>
              <a:ext uri="{FF2B5EF4-FFF2-40B4-BE49-F238E27FC236}">
                <a16:creationId xmlns:a16="http://schemas.microsoft.com/office/drawing/2014/main" id="{4D75DC02-3F64-4B34-EE7A-ADCDC36D2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658" y="2469340"/>
            <a:ext cx="4493342" cy="2467695"/>
          </a:xfrm>
          <a:prstGeom prst="rect">
            <a:avLst/>
          </a:prstGeom>
        </p:spPr>
      </p:pic>
      <p:pic>
        <p:nvPicPr>
          <p:cNvPr id="4" name="Picture 4" descr="Hc-Sr04-Ultrasonic Range Finder">
            <a:extLst>
              <a:ext uri="{FF2B5EF4-FFF2-40B4-BE49-F238E27FC236}">
                <a16:creationId xmlns:a16="http://schemas.microsoft.com/office/drawing/2014/main" id="{E9E9D807-F07E-E078-6BFB-29DBA23454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351" b="96959" l="2200" r="96400"/>
                    </a14:imgEffect>
                  </a14:imgLayer>
                </a14:imgProps>
              </a:ext>
              <a:ext uri="{28A0092B-C50C-407E-A947-70E740481C1C}">
                <a14:useLocalDpi xmlns:a14="http://schemas.microsoft.com/office/drawing/2010/main" val="0"/>
              </a:ext>
            </a:extLst>
          </a:blip>
          <a:srcRect/>
          <a:stretch>
            <a:fillRect/>
          </a:stretch>
        </p:blipFill>
        <p:spPr bwMode="auto">
          <a:xfrm>
            <a:off x="8727184" y="812720"/>
            <a:ext cx="3080303" cy="18235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7A24B5-9B12-126A-BC33-BAE365D24F26}"/>
              </a:ext>
            </a:extLst>
          </p:cNvPr>
          <p:cNvPicPr>
            <a:picLocks noChangeAspect="1"/>
          </p:cNvPicPr>
          <p:nvPr/>
        </p:nvPicPr>
        <p:blipFill rotWithShape="1">
          <a:blip r:embed="rId5"/>
          <a:srcRect l="20633" r="5605"/>
          <a:stretch/>
        </p:blipFill>
        <p:spPr>
          <a:xfrm>
            <a:off x="8091948" y="4739380"/>
            <a:ext cx="3969776" cy="2089124"/>
          </a:xfrm>
          <a:prstGeom prst="rect">
            <a:avLst/>
          </a:prstGeom>
        </p:spPr>
      </p:pic>
    </p:spTree>
    <p:extLst>
      <p:ext uri="{BB962C8B-B14F-4D97-AF65-F5344CB8AC3E}">
        <p14:creationId xmlns:p14="http://schemas.microsoft.com/office/powerpoint/2010/main" val="2490261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Sensors: </a:t>
            </a:r>
            <a:r>
              <a:rPr lang="en-IN" dirty="0">
                <a:solidFill>
                  <a:srgbClr val="00B050"/>
                </a:solidFill>
              </a:rPr>
              <a:t>DHT Sensor</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7" y="1393953"/>
            <a:ext cx="6462712" cy="5265456"/>
          </a:xfrm>
        </p:spPr>
        <p:txBody>
          <a:bodyPr>
            <a:normAutofit fontScale="92500" lnSpcReduction="10000"/>
          </a:bodyPr>
          <a:lstStyle/>
          <a:p>
            <a:r>
              <a:rPr lang="en-US" dirty="0"/>
              <a:t>The DHT-11 Digital Temperature And Humidity Sensor is a basic, ultra-low-cost digital temperature and humidity sensor.</a:t>
            </a:r>
          </a:p>
          <a:p>
            <a:r>
              <a:rPr lang="en-US" dirty="0"/>
              <a:t>Includes a resistive sense of wet components and an NTC temperature measurement device, and is connected to a high-performance 8-bit microcontroller</a:t>
            </a:r>
          </a:p>
          <a:p>
            <a:r>
              <a:rPr lang="en-US" dirty="0"/>
              <a:t>Digital sensor, data can be read digitally from data pin.</a:t>
            </a:r>
          </a:p>
          <a:p>
            <a:r>
              <a:rPr lang="en-IN" dirty="0"/>
              <a:t>Pins:</a:t>
            </a:r>
          </a:p>
          <a:p>
            <a:pPr lvl="1"/>
            <a:r>
              <a:rPr lang="en-US" dirty="0"/>
              <a:t>VCC (Power Input) : 3.3V – 5V</a:t>
            </a:r>
          </a:p>
          <a:p>
            <a:pPr lvl="1"/>
            <a:r>
              <a:rPr lang="en-US" dirty="0"/>
              <a:t>GND (Ground)</a:t>
            </a:r>
          </a:p>
          <a:p>
            <a:pPr lvl="1"/>
            <a:r>
              <a:rPr lang="en-US" dirty="0"/>
              <a:t>DATA (Bi-directional communication for temperature and humidity data)</a:t>
            </a:r>
            <a:endParaRPr lang="en-IN" dirty="0"/>
          </a:p>
        </p:txBody>
      </p:sp>
      <p:pic>
        <p:nvPicPr>
          <p:cNvPr id="5" name="Picture 4">
            <a:extLst>
              <a:ext uri="{FF2B5EF4-FFF2-40B4-BE49-F238E27FC236}">
                <a16:creationId xmlns:a16="http://schemas.microsoft.com/office/drawing/2014/main" id="{E0396E5A-8936-797B-19D3-D9983455D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086" y="110005"/>
            <a:ext cx="1706637" cy="1652946"/>
          </a:xfrm>
          <a:prstGeom prst="rect">
            <a:avLst/>
          </a:prstGeom>
        </p:spPr>
      </p:pic>
      <p:sp>
        <p:nvSpPr>
          <p:cNvPr id="8" name="TextBox 7">
            <a:extLst>
              <a:ext uri="{FF2B5EF4-FFF2-40B4-BE49-F238E27FC236}">
                <a16:creationId xmlns:a16="http://schemas.microsoft.com/office/drawing/2014/main" id="{28449EFE-E5B4-9887-2F5E-737915C70212}"/>
              </a:ext>
            </a:extLst>
          </p:cNvPr>
          <p:cNvSpPr txBox="1"/>
          <p:nvPr/>
        </p:nvSpPr>
        <p:spPr>
          <a:xfrm>
            <a:off x="6518787" y="962999"/>
            <a:ext cx="5211096" cy="3077766"/>
          </a:xfrm>
          <a:prstGeom prst="rect">
            <a:avLst/>
          </a:prstGeom>
          <a:noFill/>
        </p:spPr>
        <p:txBody>
          <a:bodyPr wrap="square">
            <a:spAutoFit/>
          </a:bodyPr>
          <a:lstStyle/>
          <a:p>
            <a:pPr marL="354013" marR="0" lvl="0" indent="-354013" algn="just" defTabSz="914400" rtl="0" eaLnBrk="1" fontAlgn="auto" latinLnBrk="0" hangingPunct="1">
              <a:lnSpc>
                <a:spcPct val="90000"/>
              </a:lnSpc>
              <a:spcBef>
                <a:spcPts val="1000"/>
              </a:spcBef>
              <a:spcAft>
                <a:spcPts val="0"/>
              </a:spcAft>
              <a:buClrTx/>
              <a:buSzTx/>
              <a:buFontTx/>
              <a:buBlip>
                <a:blip r:embed="rId3"/>
              </a:buBlip>
              <a:tabLst/>
              <a:defRPr/>
            </a:pPr>
            <a:r>
              <a:rPr kumimoji="0" lang="en-US" sz="2000" b="1" i="0" u="none" strike="noStrike" kern="1200" cap="none" spc="0" normalizeH="0" baseline="0" noProof="0" dirty="0">
                <a:ln>
                  <a:noFill/>
                </a:ln>
                <a:solidFill>
                  <a:srgbClr val="112A46"/>
                </a:solidFill>
                <a:effectLst/>
                <a:uLnTx/>
                <a:uFillTx/>
                <a:latin typeface="Alice" pitchFamily="2" charset="0"/>
                <a:ea typeface="Alice" pitchFamily="2" charset="0"/>
                <a:cs typeface="+mn-cs"/>
              </a:rPr>
              <a:t>Applications:</a:t>
            </a:r>
          </a:p>
          <a:p>
            <a:pPr marL="811213" lvl="1" indent="-354013" algn="just">
              <a:lnSpc>
                <a:spcPct val="90000"/>
              </a:lnSpc>
              <a:spcBef>
                <a:spcPts val="1000"/>
              </a:spcBef>
              <a:buBlip>
                <a:blip r:embed="rId3"/>
              </a:buBlip>
              <a:defRPr/>
            </a:pPr>
            <a:r>
              <a:rPr lang="en-US" sz="2000" dirty="0">
                <a:solidFill>
                  <a:srgbClr val="112A46"/>
                </a:solidFill>
                <a:latin typeface="Alice" pitchFamily="2" charset="0"/>
                <a:ea typeface="Alice" pitchFamily="2" charset="0"/>
              </a:rPr>
              <a:t>D</a:t>
            </a:r>
            <a:r>
              <a:rPr kumimoji="0" lang="en-US" sz="2000" b="0" i="0" u="none" strike="noStrike" kern="1200" cap="none" spc="0" normalizeH="0" baseline="0" noProof="0" dirty="0" err="1">
                <a:ln>
                  <a:noFill/>
                </a:ln>
                <a:solidFill>
                  <a:srgbClr val="112A46"/>
                </a:solidFill>
                <a:effectLst/>
                <a:uLnTx/>
                <a:uFillTx/>
                <a:latin typeface="Alice" pitchFamily="2" charset="0"/>
                <a:ea typeface="Alice" pitchFamily="2" charset="0"/>
                <a:cs typeface="+mn-cs"/>
              </a:rPr>
              <a:t>ehumidifier</a:t>
            </a: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a:t>
            </a:r>
          </a:p>
          <a:p>
            <a:pPr marL="811213" lvl="1" indent="-354013" algn="just">
              <a:lnSpc>
                <a:spcPct val="90000"/>
              </a:lnSpc>
              <a:spcBef>
                <a:spcPts val="1000"/>
              </a:spcBef>
              <a:buBlip>
                <a:blip r:embed="rId3"/>
              </a:buBlip>
              <a:defRPr/>
            </a:pPr>
            <a:r>
              <a:rPr lang="en-US" sz="2000" dirty="0">
                <a:solidFill>
                  <a:srgbClr val="112A46"/>
                </a:solidFill>
                <a:latin typeface="Alice" pitchFamily="2" charset="0"/>
                <a:ea typeface="Alice" pitchFamily="2" charset="0"/>
              </a:rPr>
              <a:t>T</a:t>
            </a:r>
            <a:r>
              <a:rPr kumimoji="0" lang="en-US" sz="2000" b="0" i="0" u="none" strike="noStrike" kern="1200" cap="none" spc="0" normalizeH="0" baseline="0" noProof="0" dirty="0" err="1">
                <a:ln>
                  <a:noFill/>
                </a:ln>
                <a:solidFill>
                  <a:srgbClr val="112A46"/>
                </a:solidFill>
                <a:effectLst/>
                <a:uLnTx/>
                <a:uFillTx/>
                <a:latin typeface="Alice" pitchFamily="2" charset="0"/>
                <a:ea typeface="Alice" pitchFamily="2" charset="0"/>
                <a:cs typeface="+mn-cs"/>
              </a:rPr>
              <a:t>esting</a:t>
            </a: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 and inspection equipment, consumer goods, automotive,</a:t>
            </a:r>
          </a:p>
          <a:p>
            <a:pPr marL="811213" lvl="1" indent="-354013" algn="just">
              <a:lnSpc>
                <a:spcPct val="90000"/>
              </a:lnSpc>
              <a:spcBef>
                <a:spcPts val="1000"/>
              </a:spcBef>
              <a:buBlip>
                <a:blip r:embed="rId3"/>
              </a:buBlip>
              <a:defRPr/>
            </a:pPr>
            <a:r>
              <a:rPr lang="en-US" sz="2000" dirty="0">
                <a:solidFill>
                  <a:srgbClr val="112A46"/>
                </a:solidFill>
                <a:latin typeface="Alice" pitchFamily="2" charset="0"/>
                <a:ea typeface="Alice" pitchFamily="2" charset="0"/>
              </a:rPr>
              <a:t>A</a:t>
            </a:r>
            <a:r>
              <a:rPr kumimoji="0" lang="en-US" sz="2000" b="0" i="0" u="none" strike="noStrike" kern="1200" cap="none" spc="0" normalizeH="0" baseline="0" noProof="0" dirty="0" err="1">
                <a:ln>
                  <a:noFill/>
                </a:ln>
                <a:solidFill>
                  <a:srgbClr val="112A46"/>
                </a:solidFill>
                <a:effectLst/>
                <a:uLnTx/>
                <a:uFillTx/>
                <a:latin typeface="Alice" pitchFamily="2" charset="0"/>
                <a:ea typeface="Alice" pitchFamily="2" charset="0"/>
                <a:cs typeface="+mn-cs"/>
              </a:rPr>
              <a:t>utomatic</a:t>
            </a: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 control</a:t>
            </a:r>
          </a:p>
          <a:p>
            <a:pPr marL="811213" lvl="1" indent="-354013" algn="just">
              <a:lnSpc>
                <a:spcPct val="90000"/>
              </a:lnSpc>
              <a:spcBef>
                <a:spcPts val="1000"/>
              </a:spcBef>
              <a:buBlip>
                <a:blip r:embed="rId3"/>
              </a:buBlip>
              <a:defRPr/>
            </a:pPr>
            <a:r>
              <a:rPr lang="en-US" sz="2000" dirty="0">
                <a:solidFill>
                  <a:srgbClr val="112A46"/>
                </a:solidFill>
                <a:latin typeface="Alice" pitchFamily="2" charset="0"/>
                <a:ea typeface="Alice" pitchFamily="2" charset="0"/>
              </a:rPr>
              <a:t>D</a:t>
            </a:r>
            <a:r>
              <a:rPr kumimoji="0" lang="en-US" sz="2000" b="0" i="0" u="none" strike="noStrike" kern="1200" cap="none" spc="0" normalizeH="0" baseline="0" noProof="0" dirty="0" err="1">
                <a:ln>
                  <a:noFill/>
                </a:ln>
                <a:solidFill>
                  <a:srgbClr val="112A46"/>
                </a:solidFill>
                <a:effectLst/>
                <a:uLnTx/>
                <a:uFillTx/>
                <a:latin typeface="Alice" pitchFamily="2" charset="0"/>
                <a:ea typeface="Alice" pitchFamily="2" charset="0"/>
                <a:cs typeface="+mn-cs"/>
              </a:rPr>
              <a:t>ata</a:t>
            </a: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 loggers</a:t>
            </a:r>
            <a:endParaRPr lang="en-US" sz="2000" dirty="0">
              <a:solidFill>
                <a:srgbClr val="112A46"/>
              </a:solidFill>
              <a:latin typeface="Alice" pitchFamily="2" charset="0"/>
              <a:ea typeface="Alice" pitchFamily="2" charset="0"/>
            </a:endParaRPr>
          </a:p>
          <a:p>
            <a:pPr marL="811213" lvl="1" indent="-354013" algn="just">
              <a:lnSpc>
                <a:spcPct val="90000"/>
              </a:lnSpc>
              <a:spcBef>
                <a:spcPts val="1000"/>
              </a:spcBef>
              <a:buBlip>
                <a:blip r:embed="rId3"/>
              </a:buBlip>
              <a:defRPr/>
            </a:pP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Weather stations</a:t>
            </a:r>
          </a:p>
          <a:p>
            <a:pPr marL="811213" lvl="1" indent="-354013" algn="just">
              <a:lnSpc>
                <a:spcPct val="90000"/>
              </a:lnSpc>
              <a:spcBef>
                <a:spcPts val="1000"/>
              </a:spcBef>
              <a:buBlip>
                <a:blip r:embed="rId3"/>
              </a:buBlip>
              <a:defRPr/>
            </a:pPr>
            <a:r>
              <a:rPr lang="en-US" sz="2000" dirty="0">
                <a:solidFill>
                  <a:srgbClr val="112A46"/>
                </a:solidFill>
                <a:latin typeface="Alice" pitchFamily="2" charset="0"/>
                <a:ea typeface="Alice" pitchFamily="2" charset="0"/>
              </a:rPr>
              <a:t>H</a:t>
            </a:r>
            <a:r>
              <a:rPr kumimoji="0" lang="en-US" sz="2000" b="0" i="0" u="none" strike="noStrike" kern="1200" cap="none" spc="0" normalizeH="0" baseline="0" noProof="0" dirty="0" err="1">
                <a:ln>
                  <a:noFill/>
                </a:ln>
                <a:solidFill>
                  <a:srgbClr val="112A46"/>
                </a:solidFill>
                <a:effectLst/>
                <a:uLnTx/>
                <a:uFillTx/>
                <a:latin typeface="Alice" pitchFamily="2" charset="0"/>
                <a:ea typeface="Alice" pitchFamily="2" charset="0"/>
                <a:cs typeface="+mn-cs"/>
              </a:rPr>
              <a:t>umidity</a:t>
            </a:r>
            <a:r>
              <a:rPr kumimoji="0" lang="en-US" sz="20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 regulator</a:t>
            </a:r>
          </a:p>
        </p:txBody>
      </p:sp>
      <p:graphicFrame>
        <p:nvGraphicFramePr>
          <p:cNvPr id="9" name="Table 8">
            <a:extLst>
              <a:ext uri="{FF2B5EF4-FFF2-40B4-BE49-F238E27FC236}">
                <a16:creationId xmlns:a16="http://schemas.microsoft.com/office/drawing/2014/main" id="{C6DEC20D-78E3-CD9E-6EC7-4F931B2A8AE7}"/>
              </a:ext>
            </a:extLst>
          </p:cNvPr>
          <p:cNvGraphicFramePr>
            <a:graphicFrameLocks noGrp="1"/>
          </p:cNvGraphicFramePr>
          <p:nvPr>
            <p:extLst>
              <p:ext uri="{D42A27DB-BD31-4B8C-83A1-F6EECF244321}">
                <p14:modId xmlns:p14="http://schemas.microsoft.com/office/powerpoint/2010/main" val="674863230"/>
              </p:ext>
            </p:extLst>
          </p:nvPr>
        </p:nvGraphicFramePr>
        <p:xfrm>
          <a:off x="6592989" y="4148046"/>
          <a:ext cx="5468734" cy="2268628"/>
        </p:xfrm>
        <a:graphic>
          <a:graphicData uri="http://schemas.openxmlformats.org/drawingml/2006/table">
            <a:tbl>
              <a:tblPr>
                <a:tableStyleId>{69CF1AB2-1976-4502-BF36-3FF5EA218861}</a:tableStyleId>
              </a:tblPr>
              <a:tblGrid>
                <a:gridCol w="4176186">
                  <a:extLst>
                    <a:ext uri="{9D8B030D-6E8A-4147-A177-3AD203B41FA5}">
                      <a16:colId xmlns:a16="http://schemas.microsoft.com/office/drawing/2014/main" val="1002492318"/>
                    </a:ext>
                  </a:extLst>
                </a:gridCol>
                <a:gridCol w="1292548">
                  <a:extLst>
                    <a:ext uri="{9D8B030D-6E8A-4147-A177-3AD203B41FA5}">
                      <a16:colId xmlns:a16="http://schemas.microsoft.com/office/drawing/2014/main" val="2840569715"/>
                    </a:ext>
                  </a:extLst>
                </a:gridCol>
              </a:tblGrid>
              <a:tr h="280599">
                <a:tc gridSpan="2">
                  <a:txBody>
                    <a:bodyPr/>
                    <a:lstStyle/>
                    <a:p>
                      <a:pPr algn="l"/>
                      <a:r>
                        <a:rPr lang="en-IN" sz="1800" b="1" dirty="0">
                          <a:solidFill>
                            <a:srgbClr val="112A46"/>
                          </a:solidFill>
                          <a:effectLst/>
                          <a:latin typeface="Alice" pitchFamily="2" charset="0"/>
                          <a:ea typeface="Alice" pitchFamily="2" charset="0"/>
                        </a:rPr>
                        <a:t>Specifications</a:t>
                      </a:r>
                    </a:p>
                  </a:txBody>
                  <a:tcPr marL="227819" marR="227819" marT="45564" marB="53158"/>
                </a:tc>
                <a:tc hMerge="1">
                  <a:txBody>
                    <a:bodyPr/>
                    <a:lstStyle/>
                    <a:p>
                      <a:pPr algn="ctr"/>
                      <a:endParaRPr lang="en-IN" sz="1800" b="0" dirty="0">
                        <a:solidFill>
                          <a:srgbClr val="112A46"/>
                        </a:solidFill>
                        <a:effectLst/>
                        <a:latin typeface="Alice" pitchFamily="2" charset="0"/>
                        <a:ea typeface="Alice" pitchFamily="2" charset="0"/>
                      </a:endParaRPr>
                    </a:p>
                  </a:txBody>
                  <a:tcPr marL="227819" marR="227819" marT="45564" marB="53158"/>
                </a:tc>
                <a:extLst>
                  <a:ext uri="{0D108BD9-81ED-4DB2-BD59-A6C34878D82A}">
                    <a16:rowId xmlns:a16="http://schemas.microsoft.com/office/drawing/2014/main" val="1466933495"/>
                  </a:ext>
                </a:extLst>
              </a:tr>
              <a:tr h="280599">
                <a:tc>
                  <a:txBody>
                    <a:bodyPr/>
                    <a:lstStyle/>
                    <a:p>
                      <a:pPr algn="l"/>
                      <a:r>
                        <a:rPr lang="en-IN" sz="1800" b="0" dirty="0">
                          <a:solidFill>
                            <a:srgbClr val="112A46"/>
                          </a:solidFill>
                          <a:effectLst/>
                          <a:latin typeface="Alice" pitchFamily="2" charset="0"/>
                          <a:ea typeface="Alice" pitchFamily="2" charset="0"/>
                        </a:rPr>
                        <a:t>Humidity Measuring Range(%)</a:t>
                      </a:r>
                    </a:p>
                  </a:txBody>
                  <a:tcPr marL="227819" marR="227819" marT="45564" marB="53158"/>
                </a:tc>
                <a:tc>
                  <a:txBody>
                    <a:bodyPr/>
                    <a:lstStyle/>
                    <a:p>
                      <a:pPr algn="ctr"/>
                      <a:r>
                        <a:rPr lang="en-IN" sz="1800" b="0">
                          <a:solidFill>
                            <a:srgbClr val="112A46"/>
                          </a:solidFill>
                          <a:effectLst/>
                          <a:latin typeface="Alice" pitchFamily="2" charset="0"/>
                          <a:ea typeface="Alice" pitchFamily="2" charset="0"/>
                        </a:rPr>
                        <a:t>20 to 90</a:t>
                      </a:r>
                    </a:p>
                  </a:txBody>
                  <a:tcPr marL="227819" marR="227819" marT="45564" marB="53158"/>
                </a:tc>
                <a:extLst>
                  <a:ext uri="{0D108BD9-81ED-4DB2-BD59-A6C34878D82A}">
                    <a16:rowId xmlns:a16="http://schemas.microsoft.com/office/drawing/2014/main" val="2814003257"/>
                  </a:ext>
                </a:extLst>
              </a:tr>
              <a:tr h="285187">
                <a:tc>
                  <a:txBody>
                    <a:bodyPr/>
                    <a:lstStyle/>
                    <a:p>
                      <a:pPr algn="l"/>
                      <a:r>
                        <a:rPr lang="en-US" sz="1800" b="0" dirty="0">
                          <a:solidFill>
                            <a:srgbClr val="112A46"/>
                          </a:solidFill>
                          <a:effectLst/>
                          <a:latin typeface="Alice" pitchFamily="2" charset="0"/>
                          <a:ea typeface="Alice" pitchFamily="2" charset="0"/>
                        </a:rPr>
                        <a:t>Temperature Measuring Range</a:t>
                      </a:r>
                    </a:p>
                  </a:txBody>
                  <a:tcPr marL="227819" marR="227819" marT="53158" marB="53158"/>
                </a:tc>
                <a:tc>
                  <a:txBody>
                    <a:bodyPr/>
                    <a:lstStyle/>
                    <a:p>
                      <a:pPr algn="ctr"/>
                      <a:r>
                        <a:rPr lang="en-IN" sz="1800" b="0" dirty="0">
                          <a:solidFill>
                            <a:srgbClr val="112A46"/>
                          </a:solidFill>
                          <a:effectLst/>
                          <a:latin typeface="Alice" pitchFamily="2" charset="0"/>
                          <a:ea typeface="Alice" pitchFamily="2" charset="0"/>
                        </a:rPr>
                        <a:t>0 to +50</a:t>
                      </a:r>
                    </a:p>
                  </a:txBody>
                  <a:tcPr marL="227819" marR="227819" marT="53158" marB="53158"/>
                </a:tc>
                <a:extLst>
                  <a:ext uri="{0D108BD9-81ED-4DB2-BD59-A6C34878D82A}">
                    <a16:rowId xmlns:a16="http://schemas.microsoft.com/office/drawing/2014/main" val="2384839177"/>
                  </a:ext>
                </a:extLst>
              </a:tr>
              <a:tr h="200967">
                <a:tc>
                  <a:txBody>
                    <a:bodyPr/>
                    <a:lstStyle/>
                    <a:p>
                      <a:pPr algn="l"/>
                      <a:r>
                        <a:rPr lang="en-IN" sz="1800" b="0" dirty="0">
                          <a:solidFill>
                            <a:srgbClr val="112A46"/>
                          </a:solidFill>
                          <a:effectLst/>
                          <a:latin typeface="Alice" pitchFamily="2" charset="0"/>
                          <a:ea typeface="Alice" pitchFamily="2" charset="0"/>
                        </a:rPr>
                        <a:t>Humidity Measurement Accuracy</a:t>
                      </a:r>
                    </a:p>
                  </a:txBody>
                  <a:tcPr marL="227819" marR="227819" marT="53158" marB="53158"/>
                </a:tc>
                <a:tc>
                  <a:txBody>
                    <a:bodyPr/>
                    <a:lstStyle/>
                    <a:p>
                      <a:pPr algn="ctr"/>
                      <a:r>
                        <a:rPr lang="en-IN" sz="1800" b="0" dirty="0">
                          <a:solidFill>
                            <a:srgbClr val="112A46"/>
                          </a:solidFill>
                          <a:effectLst/>
                          <a:latin typeface="Alice" pitchFamily="2" charset="0"/>
                          <a:ea typeface="Alice" pitchFamily="2" charset="0"/>
                        </a:rPr>
                        <a:t>Â±5.0</a:t>
                      </a:r>
                    </a:p>
                  </a:txBody>
                  <a:tcPr marL="227819" marR="227819" marT="53158" marB="53158"/>
                </a:tc>
                <a:extLst>
                  <a:ext uri="{0D108BD9-81ED-4DB2-BD59-A6C34878D82A}">
                    <a16:rowId xmlns:a16="http://schemas.microsoft.com/office/drawing/2014/main" val="2352474608"/>
                  </a:ext>
                </a:extLst>
              </a:tr>
              <a:tr h="285187">
                <a:tc>
                  <a:txBody>
                    <a:bodyPr/>
                    <a:lstStyle/>
                    <a:p>
                      <a:pPr algn="l"/>
                      <a:r>
                        <a:rPr lang="en-US" sz="1800" b="0" dirty="0">
                          <a:solidFill>
                            <a:srgbClr val="112A46"/>
                          </a:solidFill>
                          <a:effectLst/>
                          <a:latin typeface="Alice" pitchFamily="2" charset="0"/>
                          <a:ea typeface="Alice" pitchFamily="2" charset="0"/>
                        </a:rPr>
                        <a:t>Temperature Measurement Accuracy </a:t>
                      </a:r>
                    </a:p>
                  </a:txBody>
                  <a:tcPr marL="227819" marR="227819" marT="53158" marB="53158"/>
                </a:tc>
                <a:tc>
                  <a:txBody>
                    <a:bodyPr/>
                    <a:lstStyle/>
                    <a:p>
                      <a:pPr algn="ctr"/>
                      <a:r>
                        <a:rPr lang="en-IN" sz="1800" b="0" dirty="0">
                          <a:solidFill>
                            <a:srgbClr val="112A46"/>
                          </a:solidFill>
                          <a:effectLst/>
                          <a:latin typeface="Alice" pitchFamily="2" charset="0"/>
                          <a:ea typeface="Alice" pitchFamily="2" charset="0"/>
                        </a:rPr>
                        <a:t>Â±2.0</a:t>
                      </a:r>
                    </a:p>
                  </a:txBody>
                  <a:tcPr marL="227819" marR="227819" marT="53158" marB="53158"/>
                </a:tc>
                <a:extLst>
                  <a:ext uri="{0D108BD9-81ED-4DB2-BD59-A6C34878D82A}">
                    <a16:rowId xmlns:a16="http://schemas.microsoft.com/office/drawing/2014/main" val="1111955516"/>
                  </a:ext>
                </a:extLst>
              </a:tr>
              <a:tr h="180313">
                <a:tc>
                  <a:txBody>
                    <a:bodyPr/>
                    <a:lstStyle/>
                    <a:p>
                      <a:pPr algn="l"/>
                      <a:r>
                        <a:rPr lang="en-IN" sz="1800" b="0" dirty="0">
                          <a:solidFill>
                            <a:srgbClr val="112A46"/>
                          </a:solidFill>
                          <a:effectLst/>
                          <a:latin typeface="Alice" pitchFamily="2" charset="0"/>
                          <a:ea typeface="Alice" pitchFamily="2" charset="0"/>
                        </a:rPr>
                        <a:t>Response Time(s)</a:t>
                      </a:r>
                    </a:p>
                  </a:txBody>
                  <a:tcPr marL="227819" marR="227819" marT="53158" marB="53158"/>
                </a:tc>
                <a:tc>
                  <a:txBody>
                    <a:bodyPr/>
                    <a:lstStyle/>
                    <a:p>
                      <a:pPr algn="ctr"/>
                      <a:r>
                        <a:rPr lang="en-IN" sz="1800" b="0" dirty="0">
                          <a:solidFill>
                            <a:srgbClr val="112A46"/>
                          </a:solidFill>
                          <a:effectLst/>
                          <a:latin typeface="Alice" pitchFamily="2" charset="0"/>
                          <a:ea typeface="Alice" pitchFamily="2" charset="0"/>
                        </a:rPr>
                        <a:t>&lt;5</a:t>
                      </a:r>
                    </a:p>
                  </a:txBody>
                  <a:tcPr marL="227819" marR="227819" marT="53158" marB="53158"/>
                </a:tc>
                <a:extLst>
                  <a:ext uri="{0D108BD9-81ED-4DB2-BD59-A6C34878D82A}">
                    <a16:rowId xmlns:a16="http://schemas.microsoft.com/office/drawing/2014/main" val="3155310744"/>
                  </a:ext>
                </a:extLst>
              </a:tr>
            </a:tbl>
          </a:graphicData>
        </a:graphic>
      </p:graphicFrame>
    </p:spTree>
    <p:extLst>
      <p:ext uri="{BB962C8B-B14F-4D97-AF65-F5344CB8AC3E}">
        <p14:creationId xmlns:p14="http://schemas.microsoft.com/office/powerpoint/2010/main" val="81202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A0DE-F084-3010-D590-831A6FF77BF4}"/>
              </a:ext>
            </a:extLst>
          </p:cNvPr>
          <p:cNvSpPr>
            <a:spLocks noGrp="1"/>
          </p:cNvSpPr>
          <p:nvPr>
            <p:ph type="title"/>
          </p:nvPr>
        </p:nvSpPr>
        <p:spPr/>
        <p:txBody>
          <a:bodyPr/>
          <a:lstStyle/>
          <a:p>
            <a:r>
              <a:rPr lang="en-IN" dirty="0"/>
              <a:t>Topics to be covered</a:t>
            </a:r>
          </a:p>
        </p:txBody>
      </p:sp>
      <p:sp>
        <p:nvSpPr>
          <p:cNvPr id="3" name="Content Placeholder 2">
            <a:extLst>
              <a:ext uri="{FF2B5EF4-FFF2-40B4-BE49-F238E27FC236}">
                <a16:creationId xmlns:a16="http://schemas.microsoft.com/office/drawing/2014/main" id="{2E92D5A4-9D14-95E5-48C4-9868B2A35F97}"/>
              </a:ext>
            </a:extLst>
          </p:cNvPr>
          <p:cNvSpPr>
            <a:spLocks noGrp="1"/>
          </p:cNvSpPr>
          <p:nvPr>
            <p:ph idx="1"/>
          </p:nvPr>
        </p:nvSpPr>
        <p:spPr/>
        <p:txBody>
          <a:bodyPr>
            <a:normAutofit/>
          </a:bodyPr>
          <a:lstStyle/>
          <a:p>
            <a:r>
              <a:rPr lang="en-IN" dirty="0"/>
              <a:t>Voltage requirements for Sensors</a:t>
            </a:r>
          </a:p>
          <a:p>
            <a:r>
              <a:rPr lang="en-IN" dirty="0"/>
              <a:t>Working of Sensors</a:t>
            </a:r>
          </a:p>
          <a:p>
            <a:r>
              <a:rPr lang="en-IN" dirty="0"/>
              <a:t>Need of ADC while working with Analog Sensors</a:t>
            </a:r>
          </a:p>
          <a:p>
            <a:r>
              <a:rPr lang="en-IN" dirty="0"/>
              <a:t>Working of Actuators</a:t>
            </a:r>
          </a:p>
          <a:p>
            <a:r>
              <a:rPr lang="en-IN" dirty="0"/>
              <a:t>Need of relay while working with Actuators</a:t>
            </a:r>
          </a:p>
        </p:txBody>
      </p:sp>
    </p:spTree>
    <p:extLst>
      <p:ext uri="{BB962C8B-B14F-4D97-AF65-F5344CB8AC3E}">
        <p14:creationId xmlns:p14="http://schemas.microsoft.com/office/powerpoint/2010/main" val="598038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765DC-E334-2489-A6D3-8431E0939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42113D-FE1C-40CB-15A7-682C4F0C9269}"/>
              </a:ext>
            </a:extLst>
          </p:cNvPr>
          <p:cNvSpPr>
            <a:spLocks noGrp="1"/>
          </p:cNvSpPr>
          <p:nvPr>
            <p:ph type="title"/>
          </p:nvPr>
        </p:nvSpPr>
        <p:spPr/>
        <p:txBody>
          <a:bodyPr/>
          <a:lstStyle/>
          <a:p>
            <a:r>
              <a:rPr lang="en-IN" dirty="0"/>
              <a:t>Sensors: </a:t>
            </a:r>
            <a:r>
              <a:rPr lang="en-IN" dirty="0">
                <a:solidFill>
                  <a:srgbClr val="00B050"/>
                </a:solidFill>
              </a:rPr>
              <a:t>DHT Sensor</a:t>
            </a:r>
          </a:p>
        </p:txBody>
      </p:sp>
      <p:sp>
        <p:nvSpPr>
          <p:cNvPr id="3" name="Content Placeholder 2">
            <a:extLst>
              <a:ext uri="{FF2B5EF4-FFF2-40B4-BE49-F238E27FC236}">
                <a16:creationId xmlns:a16="http://schemas.microsoft.com/office/drawing/2014/main" id="{E6C5166D-F2BE-43FF-7CFA-15F892E16830}"/>
              </a:ext>
            </a:extLst>
          </p:cNvPr>
          <p:cNvSpPr>
            <a:spLocks noGrp="1"/>
          </p:cNvSpPr>
          <p:nvPr>
            <p:ph idx="1"/>
          </p:nvPr>
        </p:nvSpPr>
        <p:spPr>
          <a:xfrm>
            <a:off x="267457" y="3271915"/>
            <a:ext cx="11688569" cy="5265456"/>
          </a:xfrm>
        </p:spPr>
        <p:txBody>
          <a:bodyPr>
            <a:normAutofit/>
          </a:bodyPr>
          <a:lstStyle/>
          <a:p>
            <a:r>
              <a:rPr lang="en-IN" dirty="0"/>
              <a:t>Data Format</a:t>
            </a:r>
          </a:p>
          <a:p>
            <a:endParaRPr lang="en-IN" dirty="0"/>
          </a:p>
          <a:p>
            <a:endParaRPr lang="en-IN" dirty="0"/>
          </a:p>
          <a:p>
            <a:r>
              <a:rPr lang="en-IN" dirty="0"/>
              <a:t>Example:</a:t>
            </a:r>
          </a:p>
          <a:p>
            <a:pPr marL="0" indent="0">
              <a:buNone/>
            </a:pPr>
            <a:r>
              <a:rPr lang="en-IN" dirty="0"/>
              <a:t>         0011 0101            0000 0000       0001 1000  	     0000 0000      0100 1101</a:t>
            </a:r>
          </a:p>
          <a:p>
            <a:pPr marL="365125" lvl="1" indent="0">
              <a:buNone/>
            </a:pPr>
            <a:r>
              <a:rPr lang="en-IN" b="1" dirty="0">
                <a:solidFill>
                  <a:srgbClr val="FF0000"/>
                </a:solidFill>
              </a:rPr>
              <a:t>Humidity: 0011 0101 = 35H = 53%</a:t>
            </a:r>
          </a:p>
          <a:p>
            <a:pPr marL="365125" lvl="1" indent="0">
              <a:buNone/>
            </a:pPr>
            <a:r>
              <a:rPr lang="en-IN" b="1" dirty="0">
                <a:solidFill>
                  <a:srgbClr val="FF0000"/>
                </a:solidFill>
              </a:rPr>
              <a:t>Temperature: 0001 1000 = 18H = 24 ℃</a:t>
            </a:r>
          </a:p>
        </p:txBody>
      </p:sp>
      <p:pic>
        <p:nvPicPr>
          <p:cNvPr id="5" name="Picture 4">
            <a:extLst>
              <a:ext uri="{FF2B5EF4-FFF2-40B4-BE49-F238E27FC236}">
                <a16:creationId xmlns:a16="http://schemas.microsoft.com/office/drawing/2014/main" id="{82880D5B-6C7A-77AB-1FD3-E7BB07059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5374" y="136525"/>
            <a:ext cx="3026349" cy="2931140"/>
          </a:xfrm>
          <a:prstGeom prst="rect">
            <a:avLst/>
          </a:prstGeom>
        </p:spPr>
      </p:pic>
      <p:graphicFrame>
        <p:nvGraphicFramePr>
          <p:cNvPr id="4" name="Table 3">
            <a:extLst>
              <a:ext uri="{FF2B5EF4-FFF2-40B4-BE49-F238E27FC236}">
                <a16:creationId xmlns:a16="http://schemas.microsoft.com/office/drawing/2014/main" id="{E112BBE1-B416-D9F3-C094-6377BA305C8E}"/>
              </a:ext>
            </a:extLst>
          </p:cNvPr>
          <p:cNvGraphicFramePr>
            <a:graphicFrameLocks noGrp="1"/>
          </p:cNvGraphicFramePr>
          <p:nvPr>
            <p:extLst>
              <p:ext uri="{D42A27DB-BD31-4B8C-83A1-F6EECF244321}">
                <p14:modId xmlns:p14="http://schemas.microsoft.com/office/powerpoint/2010/main" val="4218506318"/>
              </p:ext>
            </p:extLst>
          </p:nvPr>
        </p:nvGraphicFramePr>
        <p:xfrm>
          <a:off x="747252" y="3748566"/>
          <a:ext cx="11208774" cy="640080"/>
        </p:xfrm>
        <a:graphic>
          <a:graphicData uri="http://schemas.openxmlformats.org/drawingml/2006/table">
            <a:tbl>
              <a:tblPr firstRow="1" bandRow="1">
                <a:tableStyleId>{21E4AEA4-8DFA-4A89-87EB-49C32662AFE0}</a:tableStyleId>
              </a:tblPr>
              <a:tblGrid>
                <a:gridCol w="2668318">
                  <a:extLst>
                    <a:ext uri="{9D8B030D-6E8A-4147-A177-3AD203B41FA5}">
                      <a16:colId xmlns:a16="http://schemas.microsoft.com/office/drawing/2014/main" val="4123160503"/>
                    </a:ext>
                  </a:extLst>
                </a:gridCol>
                <a:gridCol w="2358791">
                  <a:extLst>
                    <a:ext uri="{9D8B030D-6E8A-4147-A177-3AD203B41FA5}">
                      <a16:colId xmlns:a16="http://schemas.microsoft.com/office/drawing/2014/main" val="3126649357"/>
                    </a:ext>
                  </a:extLst>
                </a:gridCol>
                <a:gridCol w="2214856">
                  <a:extLst>
                    <a:ext uri="{9D8B030D-6E8A-4147-A177-3AD203B41FA5}">
                      <a16:colId xmlns:a16="http://schemas.microsoft.com/office/drawing/2014/main" val="655127375"/>
                    </a:ext>
                  </a:extLst>
                </a:gridCol>
                <a:gridCol w="2226181">
                  <a:extLst>
                    <a:ext uri="{9D8B030D-6E8A-4147-A177-3AD203B41FA5}">
                      <a16:colId xmlns:a16="http://schemas.microsoft.com/office/drawing/2014/main" val="755998193"/>
                    </a:ext>
                  </a:extLst>
                </a:gridCol>
                <a:gridCol w="1740628">
                  <a:extLst>
                    <a:ext uri="{9D8B030D-6E8A-4147-A177-3AD203B41FA5}">
                      <a16:colId xmlns:a16="http://schemas.microsoft.com/office/drawing/2014/main" val="2221244694"/>
                    </a:ext>
                  </a:extLst>
                </a:gridCol>
              </a:tblGrid>
              <a:tr h="479306">
                <a:tc>
                  <a:txBody>
                    <a:bodyPr/>
                    <a:lstStyle/>
                    <a:p>
                      <a:r>
                        <a:rPr lang="en-US" sz="1800" dirty="0">
                          <a:solidFill>
                            <a:srgbClr val="112A46"/>
                          </a:solidFill>
                          <a:effectLst/>
                          <a:latin typeface="Alice" pitchFamily="2" charset="0"/>
                          <a:ea typeface="Alice" pitchFamily="2" charset="0"/>
                        </a:rPr>
                        <a:t>8-bit </a:t>
                      </a:r>
                    </a:p>
                    <a:p>
                      <a:r>
                        <a:rPr lang="en-US" sz="1800" dirty="0">
                          <a:solidFill>
                            <a:srgbClr val="112A46"/>
                          </a:solidFill>
                          <a:effectLst/>
                          <a:latin typeface="Alice" pitchFamily="2" charset="0"/>
                          <a:ea typeface="Alice" pitchFamily="2" charset="0"/>
                        </a:rPr>
                        <a:t>humidity integer </a:t>
                      </a:r>
                      <a:endParaRPr lang="en-IN" sz="1800" dirty="0">
                        <a:solidFill>
                          <a:srgbClr val="112A46"/>
                        </a:solidFill>
                        <a:latin typeface="Alice" pitchFamily="2" charset="0"/>
                        <a:ea typeface="Alice" pitchFamily="2" charset="0"/>
                      </a:endParaRPr>
                    </a:p>
                  </a:txBody>
                  <a:tcPr/>
                </a:tc>
                <a:tc>
                  <a:txBody>
                    <a:bodyPr/>
                    <a:lstStyle/>
                    <a:p>
                      <a:r>
                        <a:rPr lang="en-US" sz="1800" dirty="0">
                          <a:solidFill>
                            <a:srgbClr val="112A46"/>
                          </a:solidFill>
                          <a:effectLst/>
                          <a:latin typeface="Alice" pitchFamily="2" charset="0"/>
                          <a:ea typeface="Alice" pitchFamily="2" charset="0"/>
                        </a:rPr>
                        <a:t>8-bit Humidity decimal</a:t>
                      </a:r>
                      <a:endParaRPr lang="en-IN" sz="1800" dirty="0">
                        <a:solidFill>
                          <a:srgbClr val="112A46"/>
                        </a:solidFill>
                        <a:latin typeface="Alice" pitchFamily="2" charset="0"/>
                        <a:ea typeface="Alice" pitchFamily="2" charset="0"/>
                      </a:endParaRPr>
                    </a:p>
                  </a:txBody>
                  <a:tcPr/>
                </a:tc>
                <a:tc>
                  <a:txBody>
                    <a:bodyPr/>
                    <a:lstStyle/>
                    <a:p>
                      <a:r>
                        <a:rPr lang="en-US" sz="1800" dirty="0">
                          <a:solidFill>
                            <a:srgbClr val="112A46"/>
                          </a:solidFill>
                          <a:effectLst/>
                          <a:latin typeface="Alice" pitchFamily="2" charset="0"/>
                          <a:ea typeface="Alice" pitchFamily="2" charset="0"/>
                        </a:rPr>
                        <a:t>8 bit temp integer</a:t>
                      </a:r>
                      <a:endParaRPr lang="en-IN" sz="1800" dirty="0">
                        <a:solidFill>
                          <a:srgbClr val="112A46"/>
                        </a:solidFill>
                        <a:latin typeface="Alice" pitchFamily="2" charset="0"/>
                        <a:ea typeface="Alice" pitchFamily="2" charset="0"/>
                      </a:endParaRPr>
                    </a:p>
                  </a:txBody>
                  <a:tcPr/>
                </a:tc>
                <a:tc>
                  <a:txBody>
                    <a:bodyPr/>
                    <a:lstStyle/>
                    <a:p>
                      <a:r>
                        <a:rPr lang="en-US" sz="1800" dirty="0">
                          <a:solidFill>
                            <a:srgbClr val="112A46"/>
                          </a:solidFill>
                          <a:effectLst/>
                          <a:latin typeface="Alice" pitchFamily="2" charset="0"/>
                          <a:ea typeface="Alice" pitchFamily="2" charset="0"/>
                        </a:rPr>
                        <a:t>8 bit fractional temp</a:t>
                      </a:r>
                      <a:endParaRPr lang="en-IN" sz="1800" dirty="0">
                        <a:solidFill>
                          <a:srgbClr val="112A46"/>
                        </a:solidFill>
                        <a:latin typeface="Alice" pitchFamily="2" charset="0"/>
                        <a:ea typeface="Alice" pitchFamily="2" charset="0"/>
                      </a:endParaRPr>
                    </a:p>
                  </a:txBody>
                  <a:tcPr/>
                </a:tc>
                <a:tc>
                  <a:txBody>
                    <a:bodyPr/>
                    <a:lstStyle/>
                    <a:p>
                      <a:r>
                        <a:rPr lang="en-US" sz="1800" dirty="0">
                          <a:solidFill>
                            <a:srgbClr val="112A46"/>
                          </a:solidFill>
                          <a:effectLst/>
                          <a:latin typeface="Alice" pitchFamily="2" charset="0"/>
                          <a:ea typeface="Alice" pitchFamily="2" charset="0"/>
                        </a:rPr>
                        <a:t>8 bit parity bit</a:t>
                      </a:r>
                      <a:endParaRPr lang="en-IN" sz="1800" dirty="0">
                        <a:solidFill>
                          <a:srgbClr val="112A46"/>
                        </a:solidFill>
                        <a:latin typeface="Alice" pitchFamily="2" charset="0"/>
                        <a:ea typeface="Alice" pitchFamily="2" charset="0"/>
                      </a:endParaRPr>
                    </a:p>
                  </a:txBody>
                  <a:tcPr/>
                </a:tc>
                <a:extLst>
                  <a:ext uri="{0D108BD9-81ED-4DB2-BD59-A6C34878D82A}">
                    <a16:rowId xmlns:a16="http://schemas.microsoft.com/office/drawing/2014/main" val="711153730"/>
                  </a:ext>
                </a:extLst>
              </a:tr>
            </a:tbl>
          </a:graphicData>
        </a:graphic>
      </p:graphicFrame>
    </p:spTree>
    <p:extLst>
      <p:ext uri="{BB962C8B-B14F-4D97-AF65-F5344CB8AC3E}">
        <p14:creationId xmlns:p14="http://schemas.microsoft.com/office/powerpoint/2010/main" val="1144704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784AD-239D-EE51-E312-0E9C82368972}"/>
              </a:ext>
            </a:extLst>
          </p:cNvPr>
          <p:cNvSpPr>
            <a:spLocks noGrp="1"/>
          </p:cNvSpPr>
          <p:nvPr>
            <p:ph type="title"/>
          </p:nvPr>
        </p:nvSpPr>
        <p:spPr/>
        <p:txBody>
          <a:bodyPr/>
          <a:lstStyle/>
          <a:p>
            <a:r>
              <a:rPr lang="en-IN" dirty="0"/>
              <a:t>Need of ADC for Analog Sensors</a:t>
            </a:r>
          </a:p>
        </p:txBody>
      </p:sp>
      <p:sp>
        <p:nvSpPr>
          <p:cNvPr id="3" name="Content Placeholder 2">
            <a:extLst>
              <a:ext uri="{FF2B5EF4-FFF2-40B4-BE49-F238E27FC236}">
                <a16:creationId xmlns:a16="http://schemas.microsoft.com/office/drawing/2014/main" id="{BAF72516-97C9-54F1-4984-DCDF2DD8B550}"/>
              </a:ext>
            </a:extLst>
          </p:cNvPr>
          <p:cNvSpPr>
            <a:spLocks noGrp="1"/>
          </p:cNvSpPr>
          <p:nvPr>
            <p:ph idx="1"/>
          </p:nvPr>
        </p:nvSpPr>
        <p:spPr>
          <a:xfrm>
            <a:off x="130276" y="1253331"/>
            <a:ext cx="9151376" cy="5265456"/>
          </a:xfrm>
        </p:spPr>
        <p:txBody>
          <a:bodyPr>
            <a:normAutofit fontScale="92500" lnSpcReduction="10000"/>
          </a:bodyPr>
          <a:lstStyle/>
          <a:p>
            <a:r>
              <a:rPr lang="en-IN" dirty="0"/>
              <a:t>Some sensors are </a:t>
            </a:r>
            <a:r>
              <a:rPr lang="en-IN" dirty="0" err="1"/>
              <a:t>analog</a:t>
            </a:r>
            <a:r>
              <a:rPr lang="en-IN" dirty="0"/>
              <a:t> sensors, which give the data in the form of an </a:t>
            </a:r>
            <a:r>
              <a:rPr lang="en-IN" dirty="0" err="1"/>
              <a:t>analog</a:t>
            </a:r>
            <a:r>
              <a:rPr lang="en-IN" dirty="0"/>
              <a:t> voltage, which is continuous, but Arduino like IoT devices can work on Digital signals</a:t>
            </a:r>
          </a:p>
          <a:p>
            <a:r>
              <a:rPr lang="en-IN" dirty="0"/>
              <a:t>So to bridge this gap, some conversion is needed.</a:t>
            </a:r>
          </a:p>
          <a:p>
            <a:r>
              <a:rPr lang="en-IN" dirty="0"/>
              <a:t>ADC can do that conversion.</a:t>
            </a:r>
          </a:p>
          <a:p>
            <a:r>
              <a:rPr lang="en-IN" dirty="0"/>
              <a:t>Analog signal is continuous but digital has set of finite steps, so accuracy of data depends upon the number of output bits in ADC</a:t>
            </a:r>
          </a:p>
          <a:p>
            <a:r>
              <a:rPr lang="en-IN" dirty="0"/>
              <a:t>10-bit ADC pins are built-in, in Arduino Uno board</a:t>
            </a:r>
          </a:p>
          <a:p>
            <a:endParaRPr lang="en-IN" dirty="0"/>
          </a:p>
          <a:p>
            <a:r>
              <a:rPr lang="en-US" dirty="0"/>
              <a:t>For Ex:</a:t>
            </a:r>
          </a:p>
          <a:p>
            <a:r>
              <a:rPr lang="en-US" dirty="0"/>
              <a:t>Input voltage of 4V out of 5V for 10 bit resolution ADC,</a:t>
            </a:r>
          </a:p>
          <a:p>
            <a:r>
              <a:rPr lang="en-US" dirty="0"/>
              <a:t>Reading = (2</a:t>
            </a:r>
            <a:r>
              <a:rPr lang="en-US" baseline="30000" dirty="0"/>
              <a:t>10</a:t>
            </a:r>
            <a:r>
              <a:rPr lang="en-US" dirty="0"/>
              <a:t>/5)∗4   = 1024*0.8 = 819.2 = 11 0011 0011</a:t>
            </a:r>
          </a:p>
          <a:p>
            <a:endParaRPr lang="en-IN" dirty="0"/>
          </a:p>
        </p:txBody>
      </p:sp>
      <p:pic>
        <p:nvPicPr>
          <p:cNvPr id="5" name="Picture 4">
            <a:extLst>
              <a:ext uri="{FF2B5EF4-FFF2-40B4-BE49-F238E27FC236}">
                <a16:creationId xmlns:a16="http://schemas.microsoft.com/office/drawing/2014/main" id="{862EF55C-6C1A-FE85-7EB7-819F111A0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6852" y="1002890"/>
            <a:ext cx="3311014" cy="2554396"/>
          </a:xfrm>
          <a:prstGeom prst="rect">
            <a:avLst/>
          </a:prstGeom>
        </p:spPr>
      </p:pic>
      <p:pic>
        <p:nvPicPr>
          <p:cNvPr id="7" name="Picture 6">
            <a:extLst>
              <a:ext uri="{FF2B5EF4-FFF2-40B4-BE49-F238E27FC236}">
                <a16:creationId xmlns:a16="http://schemas.microsoft.com/office/drawing/2014/main" id="{E702CAA6-896C-AB7A-97DE-2E88CA95E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5382" y="136525"/>
            <a:ext cx="2746618" cy="86636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59C2FDB-1E71-50DB-6738-FBB19BAF822C}"/>
                  </a:ext>
                </a:extLst>
              </p:cNvPr>
              <p:cNvSpPr txBox="1"/>
              <p:nvPr/>
            </p:nvSpPr>
            <p:spPr>
              <a:xfrm>
                <a:off x="1873045" y="4672872"/>
                <a:ext cx="9151376" cy="730328"/>
              </a:xfrm>
              <a:prstGeom prst="rect">
                <a:avLst/>
              </a:prstGeom>
              <a:noFill/>
            </p:spPr>
            <p:txBody>
              <a:bodyPr wrap="square">
                <a:spAutoFit/>
              </a:bodyPr>
              <a:lstStyle/>
              <a:p>
                <a:pPr marL="582422" lvl="2" indent="0" algn="just">
                  <a:buNone/>
                </a:pPr>
                <a14:m>
                  <m:oMath xmlns:m="http://schemas.openxmlformats.org/officeDocument/2006/math">
                    <m:r>
                      <a:rPr lang="en-US" sz="2400" b="1" i="1" smtClean="0">
                        <a:solidFill>
                          <a:srgbClr val="112A46"/>
                        </a:solidFill>
                        <a:latin typeface="Cambria Math" panose="02040503050406030204" pitchFamily="18" charset="0"/>
                      </a:rPr>
                      <m:t>𝑨𝑫𝑪</m:t>
                    </m:r>
                    <m:r>
                      <a:rPr lang="en-US" sz="2400" b="1" i="1" smtClean="0">
                        <a:solidFill>
                          <a:srgbClr val="112A46"/>
                        </a:solidFill>
                        <a:latin typeface="Cambria Math" panose="02040503050406030204" pitchFamily="18" charset="0"/>
                      </a:rPr>
                      <m:t> </m:t>
                    </m:r>
                    <m:r>
                      <a:rPr lang="en-US" sz="2400" b="1" i="1" smtClean="0">
                        <a:solidFill>
                          <a:srgbClr val="112A46"/>
                        </a:solidFill>
                        <a:latin typeface="Cambria Math" panose="02040503050406030204" pitchFamily="18" charset="0"/>
                      </a:rPr>
                      <m:t>𝒓𝒆𝒂𝒅𝒊𝒏𝒈</m:t>
                    </m:r>
                    <m:r>
                      <a:rPr lang="en-US" sz="2400" b="1" i="1" smtClean="0">
                        <a:solidFill>
                          <a:srgbClr val="112A46"/>
                        </a:solidFill>
                        <a:latin typeface="Cambria Math" panose="02040503050406030204" pitchFamily="18" charset="0"/>
                      </a:rPr>
                      <m:t>=</m:t>
                    </m:r>
                    <m:f>
                      <m:fPr>
                        <m:ctrlPr>
                          <a:rPr lang="en-US" sz="2400" b="1" i="1" smtClean="0">
                            <a:solidFill>
                              <a:srgbClr val="112A46"/>
                            </a:solidFill>
                            <a:latin typeface="Cambria Math" panose="02040503050406030204" pitchFamily="18" charset="0"/>
                          </a:rPr>
                        </m:ctrlPr>
                      </m:fPr>
                      <m:num>
                        <m:sSup>
                          <m:sSupPr>
                            <m:ctrlPr>
                              <a:rPr lang="en-US" sz="2400" b="1" i="1">
                                <a:solidFill>
                                  <a:srgbClr val="112A46"/>
                                </a:solidFill>
                                <a:latin typeface="Cambria Math" panose="02040503050406030204" pitchFamily="18" charset="0"/>
                              </a:rPr>
                            </m:ctrlPr>
                          </m:sSupPr>
                          <m:e>
                            <m:r>
                              <a:rPr lang="en-US" sz="2400" b="1" i="1" smtClean="0">
                                <a:solidFill>
                                  <a:srgbClr val="112A46"/>
                                </a:solidFill>
                                <a:latin typeface="Cambria Math" panose="02040503050406030204" pitchFamily="18" charset="0"/>
                              </a:rPr>
                              <m:t>𝟐</m:t>
                            </m:r>
                          </m:e>
                          <m:sup>
                            <m:r>
                              <a:rPr lang="en-US" sz="2400" b="1" i="1" smtClean="0">
                                <a:solidFill>
                                  <a:srgbClr val="112A46"/>
                                </a:solidFill>
                                <a:latin typeface="Cambria Math" panose="02040503050406030204" pitchFamily="18" charset="0"/>
                              </a:rPr>
                              <m:t>𝑹𝒆𝒔𝒐𝒍𝒖𝒕𝒊𝒐𝒏</m:t>
                            </m:r>
                            <m:r>
                              <a:rPr lang="en-US" sz="2400" b="1" i="1" smtClean="0">
                                <a:solidFill>
                                  <a:srgbClr val="112A46"/>
                                </a:solidFill>
                                <a:latin typeface="Cambria Math" panose="02040503050406030204" pitchFamily="18" charset="0"/>
                              </a:rPr>
                              <m:t> </m:t>
                            </m:r>
                            <m:r>
                              <a:rPr lang="en-US" sz="2400" b="1" i="1" smtClean="0">
                                <a:solidFill>
                                  <a:srgbClr val="112A46"/>
                                </a:solidFill>
                                <a:latin typeface="Cambria Math" panose="02040503050406030204" pitchFamily="18" charset="0"/>
                              </a:rPr>
                              <m:t>𝒐𝒇</m:t>
                            </m:r>
                            <m:r>
                              <a:rPr lang="en-US" sz="2400" b="1" i="1" smtClean="0">
                                <a:solidFill>
                                  <a:srgbClr val="112A46"/>
                                </a:solidFill>
                                <a:latin typeface="Cambria Math" panose="02040503050406030204" pitchFamily="18" charset="0"/>
                              </a:rPr>
                              <m:t> </m:t>
                            </m:r>
                            <m:r>
                              <a:rPr lang="en-US" sz="2400" b="1" i="1" smtClean="0">
                                <a:solidFill>
                                  <a:srgbClr val="112A46"/>
                                </a:solidFill>
                                <a:latin typeface="Cambria Math" panose="02040503050406030204" pitchFamily="18" charset="0"/>
                              </a:rPr>
                              <m:t>𝑨𝑫𝑪</m:t>
                            </m:r>
                          </m:sup>
                        </m:sSup>
                      </m:num>
                      <m:den>
                        <m:r>
                          <a:rPr lang="en-US" sz="2400" b="1" i="1" smtClean="0">
                            <a:solidFill>
                              <a:srgbClr val="112A46"/>
                            </a:solidFill>
                            <a:latin typeface="Cambria Math" panose="02040503050406030204" pitchFamily="18" charset="0"/>
                          </a:rPr>
                          <m:t>𝑴𝒂𝒙</m:t>
                        </m:r>
                        <m:r>
                          <a:rPr lang="en-US" sz="2400" b="1" i="1" smtClean="0">
                            <a:solidFill>
                              <a:srgbClr val="112A46"/>
                            </a:solidFill>
                            <a:latin typeface="Cambria Math" panose="02040503050406030204" pitchFamily="18" charset="0"/>
                          </a:rPr>
                          <m:t> </m:t>
                        </m:r>
                        <m:r>
                          <a:rPr lang="en-US" sz="2400" b="1" i="1" smtClean="0">
                            <a:solidFill>
                              <a:srgbClr val="112A46"/>
                            </a:solidFill>
                            <a:latin typeface="Cambria Math" panose="02040503050406030204" pitchFamily="18" charset="0"/>
                          </a:rPr>
                          <m:t>𝑽𝒐𝒍𝒕𝒂𝒈𝒆</m:t>
                        </m:r>
                      </m:den>
                    </m:f>
                    <m:r>
                      <a:rPr lang="en-US" sz="2400" b="1" i="1" smtClean="0">
                        <a:solidFill>
                          <a:srgbClr val="112A46"/>
                        </a:solidFill>
                        <a:latin typeface="Cambria Math" panose="02040503050406030204" pitchFamily="18" charset="0"/>
                      </a:rPr>
                      <m:t>∗</m:t>
                    </m:r>
                    <m:r>
                      <a:rPr lang="en-US" sz="2400" b="1" i="1" smtClean="0">
                        <a:solidFill>
                          <a:srgbClr val="112A46"/>
                        </a:solidFill>
                        <a:latin typeface="Cambria Math" panose="02040503050406030204" pitchFamily="18" charset="0"/>
                      </a:rPr>
                      <m:t>𝑨𝒏𝒂𝒍𝒐𝒈</m:t>
                    </m:r>
                    <m:r>
                      <a:rPr lang="en-US" sz="2400" b="1" i="1" smtClean="0">
                        <a:solidFill>
                          <a:srgbClr val="112A46"/>
                        </a:solidFill>
                        <a:latin typeface="Cambria Math" panose="02040503050406030204" pitchFamily="18" charset="0"/>
                      </a:rPr>
                      <m:t> </m:t>
                    </m:r>
                    <m:r>
                      <a:rPr lang="en-US" sz="2400" b="1" i="1" smtClean="0">
                        <a:solidFill>
                          <a:srgbClr val="112A46"/>
                        </a:solidFill>
                        <a:latin typeface="Cambria Math" panose="02040503050406030204" pitchFamily="18" charset="0"/>
                      </a:rPr>
                      <m:t>𝒊𝒏𝒑𝒖𝒕</m:t>
                    </m:r>
                    <m:r>
                      <a:rPr lang="en-US" sz="2400" b="1" i="1" smtClean="0">
                        <a:solidFill>
                          <a:srgbClr val="112A46"/>
                        </a:solidFill>
                        <a:latin typeface="Cambria Math" panose="02040503050406030204" pitchFamily="18" charset="0"/>
                      </a:rPr>
                      <m:t> </m:t>
                    </m:r>
                    <m:r>
                      <a:rPr lang="en-US" sz="2400" b="1" i="1" smtClean="0">
                        <a:solidFill>
                          <a:srgbClr val="112A46"/>
                        </a:solidFill>
                        <a:latin typeface="Cambria Math" panose="02040503050406030204" pitchFamily="18" charset="0"/>
                      </a:rPr>
                      <m:t>𝑽𝒐𝒍𝒕𝒂𝒈𝒆</m:t>
                    </m:r>
                  </m:oMath>
                </a14:m>
                <a:r>
                  <a:rPr lang="en-US" sz="1600" b="1" dirty="0">
                    <a:solidFill>
                      <a:srgbClr val="112A46"/>
                    </a:solidFill>
                    <a:latin typeface="Arial Rounded MT Bold" panose="020F0704030504030204" pitchFamily="34" charset="0"/>
                  </a:rPr>
                  <a:t> </a:t>
                </a:r>
              </a:p>
            </p:txBody>
          </p:sp>
        </mc:Choice>
        <mc:Fallback xmlns="">
          <p:sp>
            <p:nvSpPr>
              <p:cNvPr id="6" name="TextBox 5">
                <a:extLst>
                  <a:ext uri="{FF2B5EF4-FFF2-40B4-BE49-F238E27FC236}">
                    <a16:creationId xmlns:a16="http://schemas.microsoft.com/office/drawing/2014/main" id="{859C2FDB-1E71-50DB-6738-FBB19BAF822C}"/>
                  </a:ext>
                </a:extLst>
              </p:cNvPr>
              <p:cNvSpPr txBox="1">
                <a:spLocks noRot="1" noChangeAspect="1" noMove="1" noResize="1" noEditPoints="1" noAdjustHandles="1" noChangeArrowheads="1" noChangeShapeType="1" noTextEdit="1"/>
              </p:cNvSpPr>
              <p:nvPr/>
            </p:nvSpPr>
            <p:spPr>
              <a:xfrm>
                <a:off x="1873045" y="4672872"/>
                <a:ext cx="9151376" cy="730328"/>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710717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C42BB-BAC9-0CDB-9720-4C8E3ABDA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C7E5B-5732-4E4F-1C9D-AFD0A5222D81}"/>
              </a:ext>
            </a:extLst>
          </p:cNvPr>
          <p:cNvSpPr>
            <a:spLocks noGrp="1"/>
          </p:cNvSpPr>
          <p:nvPr>
            <p:ph type="title"/>
          </p:nvPr>
        </p:nvSpPr>
        <p:spPr/>
        <p:txBody>
          <a:bodyPr/>
          <a:lstStyle/>
          <a:p>
            <a:r>
              <a:rPr lang="en-IN" dirty="0"/>
              <a:t>Actuators</a:t>
            </a:r>
          </a:p>
        </p:txBody>
      </p:sp>
      <p:sp>
        <p:nvSpPr>
          <p:cNvPr id="3" name="Content Placeholder 2">
            <a:extLst>
              <a:ext uri="{FF2B5EF4-FFF2-40B4-BE49-F238E27FC236}">
                <a16:creationId xmlns:a16="http://schemas.microsoft.com/office/drawing/2014/main" id="{A00E5C08-F293-5880-0640-FCCE2C0B2DBE}"/>
              </a:ext>
            </a:extLst>
          </p:cNvPr>
          <p:cNvSpPr>
            <a:spLocks noGrp="1"/>
          </p:cNvSpPr>
          <p:nvPr>
            <p:ph idx="1"/>
          </p:nvPr>
        </p:nvSpPr>
        <p:spPr>
          <a:xfrm>
            <a:off x="130275" y="1253331"/>
            <a:ext cx="11855247" cy="5265456"/>
          </a:xfrm>
        </p:spPr>
        <p:txBody>
          <a:bodyPr>
            <a:normAutofit fontScale="92500" lnSpcReduction="10000"/>
          </a:bodyPr>
          <a:lstStyle/>
          <a:p>
            <a:r>
              <a:rPr lang="en-US" dirty="0"/>
              <a:t>An Actuator is a component of a machine that is responsible for moving or controlling a mechanism or system. </a:t>
            </a:r>
          </a:p>
          <a:p>
            <a:r>
              <a:rPr lang="en-US" dirty="0"/>
              <a:t>An Actuator requires a control signal and a source of energy. </a:t>
            </a:r>
          </a:p>
          <a:p>
            <a:r>
              <a:rPr lang="en-US" dirty="0"/>
              <a:t>The control signal is relatively low energy and may be electric voltage or current, pneumatic or hydraulic pressure or human power.</a:t>
            </a:r>
          </a:p>
          <a:p>
            <a:r>
              <a:rPr lang="en-US" dirty="0"/>
              <a:t>Actuators are greatly valuable devices and have an assorted scope of use in fields, such as, building, electronic designing and can be found in numerous sorts of hardware, for example, printers, autos. </a:t>
            </a:r>
          </a:p>
          <a:p>
            <a:r>
              <a:rPr lang="en-US" dirty="0"/>
              <a:t>Most actuators deliver either </a:t>
            </a:r>
            <a:r>
              <a:rPr lang="en-US" b="1" dirty="0">
                <a:solidFill>
                  <a:srgbClr val="FF0000"/>
                </a:solidFill>
              </a:rPr>
              <a:t>direct (straight line), revolving (round) or oscillatory movement</a:t>
            </a:r>
            <a:r>
              <a:rPr lang="en-US" dirty="0"/>
              <a:t>.</a:t>
            </a:r>
          </a:p>
          <a:p>
            <a:r>
              <a:rPr lang="en-US" dirty="0"/>
              <a:t>Three types of Actuators</a:t>
            </a:r>
          </a:p>
          <a:p>
            <a:pPr lvl="1"/>
            <a:r>
              <a:rPr lang="en-US" dirty="0"/>
              <a:t>Hydraulic Actuators</a:t>
            </a:r>
          </a:p>
          <a:p>
            <a:pPr lvl="1"/>
            <a:r>
              <a:rPr lang="en-US" dirty="0"/>
              <a:t>Pneumatic Actuators</a:t>
            </a:r>
          </a:p>
          <a:p>
            <a:pPr lvl="1"/>
            <a:r>
              <a:rPr lang="en-US" dirty="0"/>
              <a:t>Electric Actuators</a:t>
            </a:r>
            <a:endParaRPr lang="en-IN" dirty="0"/>
          </a:p>
        </p:txBody>
      </p:sp>
      <p:sp>
        <p:nvSpPr>
          <p:cNvPr id="4" name="Rectangle: Rounded Corners 3">
            <a:extLst>
              <a:ext uri="{FF2B5EF4-FFF2-40B4-BE49-F238E27FC236}">
                <a16:creationId xmlns:a16="http://schemas.microsoft.com/office/drawing/2014/main" id="{E2713677-DC50-EDB6-8BF3-68607E9A01A3}"/>
              </a:ext>
            </a:extLst>
          </p:cNvPr>
          <p:cNvSpPr/>
          <p:nvPr/>
        </p:nvSpPr>
        <p:spPr>
          <a:xfrm>
            <a:off x="7991704" y="4938748"/>
            <a:ext cx="1391479" cy="665921"/>
          </a:xfrm>
          <a:prstGeom prst="roundRect">
            <a:avLst/>
          </a:prstGeom>
          <a:ln>
            <a:noFill/>
          </a:ln>
          <a:effectLst>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112A46"/>
                </a:solidFill>
                <a:latin typeface="Alice" pitchFamily="2" charset="0"/>
                <a:ea typeface="Alice" pitchFamily="2" charset="0"/>
              </a:rPr>
              <a:t>Actuator</a:t>
            </a:r>
            <a:endParaRPr lang="en-IN" b="1" dirty="0">
              <a:solidFill>
                <a:srgbClr val="112A46"/>
              </a:solidFill>
              <a:latin typeface="Alice" pitchFamily="2" charset="0"/>
              <a:ea typeface="Alice" pitchFamily="2" charset="0"/>
            </a:endParaRPr>
          </a:p>
        </p:txBody>
      </p:sp>
      <p:sp>
        <p:nvSpPr>
          <p:cNvPr id="8" name="Arrow: Right 7">
            <a:extLst>
              <a:ext uri="{FF2B5EF4-FFF2-40B4-BE49-F238E27FC236}">
                <a16:creationId xmlns:a16="http://schemas.microsoft.com/office/drawing/2014/main" id="{9230C62C-1DFC-ED88-7662-5164420AAA63}"/>
              </a:ext>
            </a:extLst>
          </p:cNvPr>
          <p:cNvSpPr/>
          <p:nvPr/>
        </p:nvSpPr>
        <p:spPr>
          <a:xfrm>
            <a:off x="6908339" y="4938748"/>
            <a:ext cx="1083365" cy="641637"/>
          </a:xfrm>
          <a:prstGeom prst="rightArrow">
            <a:avLst/>
          </a:prstGeom>
          <a:ln>
            <a:noFill/>
          </a:ln>
          <a:effectLst/>
          <a:scene3d>
            <a:camera prst="orthographicFront">
              <a:rot lat="0" lon="0" rev="0"/>
            </a:camera>
            <a:lightRig rig="contrasting" dir="t">
              <a:rot lat="0" lon="0" rev="7800000"/>
            </a:lightRig>
          </a:scene3d>
          <a:sp3d>
            <a:bevelT w="139700" h="139700"/>
          </a:sp3d>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400" b="1" dirty="0">
                <a:solidFill>
                  <a:srgbClr val="112A46"/>
                </a:solidFill>
                <a:latin typeface="Alice" pitchFamily="2" charset="0"/>
                <a:ea typeface="Alice" pitchFamily="2" charset="0"/>
              </a:rPr>
              <a:t>Energy</a:t>
            </a:r>
            <a:endParaRPr lang="en-IN" sz="1400" b="1" dirty="0">
              <a:solidFill>
                <a:srgbClr val="112A46"/>
              </a:solidFill>
              <a:latin typeface="Alice" pitchFamily="2" charset="0"/>
              <a:ea typeface="Alice" pitchFamily="2" charset="0"/>
            </a:endParaRPr>
          </a:p>
        </p:txBody>
      </p:sp>
      <p:sp>
        <p:nvSpPr>
          <p:cNvPr id="9" name="Arrow: Right 8">
            <a:extLst>
              <a:ext uri="{FF2B5EF4-FFF2-40B4-BE49-F238E27FC236}">
                <a16:creationId xmlns:a16="http://schemas.microsoft.com/office/drawing/2014/main" id="{BC2B65AF-1DC2-D471-C08F-A96DAA4DA48F}"/>
              </a:ext>
            </a:extLst>
          </p:cNvPr>
          <p:cNvSpPr/>
          <p:nvPr/>
        </p:nvSpPr>
        <p:spPr>
          <a:xfrm flipH="1">
            <a:off x="9383183" y="4950889"/>
            <a:ext cx="983973" cy="641637"/>
          </a:xfrm>
          <a:prstGeom prst="rightArrow">
            <a:avLst/>
          </a:prstGeom>
          <a:ln>
            <a:noFill/>
          </a:ln>
          <a:effectLst/>
          <a:scene3d>
            <a:camera prst="orthographicFront">
              <a:rot lat="0" lon="0" rev="0"/>
            </a:camera>
            <a:lightRig rig="contrasting" dir="t">
              <a:rot lat="0" lon="0" rev="7800000"/>
            </a:lightRig>
          </a:scene3d>
          <a:sp3d>
            <a:bevelT w="139700" h="139700"/>
          </a:sp3d>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b="1" dirty="0">
                <a:solidFill>
                  <a:srgbClr val="112A46"/>
                </a:solidFill>
                <a:latin typeface="Alice" pitchFamily="2" charset="0"/>
                <a:ea typeface="Alice" pitchFamily="2" charset="0"/>
              </a:rPr>
              <a:t>Signal</a:t>
            </a:r>
            <a:endParaRPr lang="en-IN" sz="1400" b="1" dirty="0">
              <a:solidFill>
                <a:srgbClr val="112A46"/>
              </a:solidFill>
              <a:latin typeface="Alice" pitchFamily="2" charset="0"/>
              <a:ea typeface="Alice" pitchFamily="2" charset="0"/>
            </a:endParaRPr>
          </a:p>
        </p:txBody>
      </p:sp>
      <p:sp>
        <p:nvSpPr>
          <p:cNvPr id="10" name="Arrow: Down 9">
            <a:extLst>
              <a:ext uri="{FF2B5EF4-FFF2-40B4-BE49-F238E27FC236}">
                <a16:creationId xmlns:a16="http://schemas.microsoft.com/office/drawing/2014/main" id="{7782EF1F-E9A1-AB29-3547-F963B0A49259}"/>
              </a:ext>
            </a:extLst>
          </p:cNvPr>
          <p:cNvSpPr/>
          <p:nvPr/>
        </p:nvSpPr>
        <p:spPr>
          <a:xfrm>
            <a:off x="8364421" y="5604669"/>
            <a:ext cx="646043" cy="854764"/>
          </a:xfrm>
          <a:prstGeom prst="downArrow">
            <a:avLst/>
          </a:prstGeom>
          <a:ln>
            <a:noFill/>
          </a:ln>
          <a:effectLst/>
          <a:scene3d>
            <a:camera prst="orthographicFront">
              <a:rot lat="0" lon="0" rev="0"/>
            </a:camera>
            <a:lightRig rig="contrasting" dir="t">
              <a:rot lat="0" lon="0" rev="7800000"/>
            </a:lightRig>
          </a:scene3d>
          <a:sp3d>
            <a:bevelT w="139700" h="139700"/>
          </a:sp3d>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b="1">
              <a:solidFill>
                <a:srgbClr val="112A46"/>
              </a:solidFill>
              <a:latin typeface="Alice" pitchFamily="2" charset="0"/>
              <a:ea typeface="Alice" pitchFamily="2" charset="0"/>
            </a:endParaRPr>
          </a:p>
        </p:txBody>
      </p:sp>
      <p:sp>
        <p:nvSpPr>
          <p:cNvPr id="11" name="TextBox 10">
            <a:extLst>
              <a:ext uri="{FF2B5EF4-FFF2-40B4-BE49-F238E27FC236}">
                <a16:creationId xmlns:a16="http://schemas.microsoft.com/office/drawing/2014/main" id="{F84EF3A0-1E22-ED50-070E-A8191E10894B}"/>
              </a:ext>
            </a:extLst>
          </p:cNvPr>
          <p:cNvSpPr txBox="1"/>
          <p:nvPr/>
        </p:nvSpPr>
        <p:spPr>
          <a:xfrm>
            <a:off x="8060641" y="6275727"/>
            <a:ext cx="1265090" cy="307777"/>
          </a:xfrm>
          <a:prstGeom prst="rect">
            <a:avLst/>
          </a:prstGeom>
          <a:noFill/>
        </p:spPr>
        <p:txBody>
          <a:bodyPr wrap="none" rtlCol="0">
            <a:spAutoFit/>
          </a:bodyPr>
          <a:lstStyle/>
          <a:p>
            <a:r>
              <a:rPr lang="en-US" sz="1400" b="1" dirty="0">
                <a:solidFill>
                  <a:srgbClr val="112A46"/>
                </a:solidFill>
                <a:latin typeface="Alice" pitchFamily="2" charset="0"/>
                <a:ea typeface="Alice" pitchFamily="2" charset="0"/>
              </a:rPr>
              <a:t>Motion/Force</a:t>
            </a:r>
            <a:endParaRPr lang="en-IN" sz="1400" b="1" dirty="0">
              <a:solidFill>
                <a:srgbClr val="112A46"/>
              </a:solidFill>
              <a:latin typeface="Alice" pitchFamily="2" charset="0"/>
              <a:ea typeface="Alice" pitchFamily="2" charset="0"/>
            </a:endParaRPr>
          </a:p>
        </p:txBody>
      </p:sp>
    </p:spTree>
    <p:extLst>
      <p:ext uri="{BB962C8B-B14F-4D97-AF65-F5344CB8AC3E}">
        <p14:creationId xmlns:p14="http://schemas.microsoft.com/office/powerpoint/2010/main" val="1431412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Actuators: </a:t>
            </a:r>
            <a:r>
              <a:rPr lang="en-IN" dirty="0">
                <a:solidFill>
                  <a:srgbClr val="00B050"/>
                </a:solidFill>
              </a:rPr>
              <a:t>Servo motor</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6" y="1393953"/>
            <a:ext cx="11815918" cy="5265456"/>
          </a:xfrm>
        </p:spPr>
        <p:txBody>
          <a:bodyPr>
            <a:normAutofit fontScale="62500" lnSpcReduction="20000"/>
          </a:bodyPr>
          <a:lstStyle/>
          <a:p>
            <a:r>
              <a:rPr lang="en-US" dirty="0"/>
              <a:t>Servo motor-controlled actuators provide precise and repeatable movements for industrial machines, utilized across many industrial applications, including those requiring high-precision positioning and cycling.</a:t>
            </a:r>
          </a:p>
          <a:p>
            <a:r>
              <a:rPr lang="en-US" dirty="0"/>
              <a:t>Servo actuators convert electrical energy into controlled mechanical motion.</a:t>
            </a:r>
          </a:p>
          <a:p>
            <a:pPr lvl="1"/>
            <a:r>
              <a:rPr lang="en-US" sz="2600" b="1" dirty="0">
                <a:solidFill>
                  <a:srgbClr val="FF0000"/>
                </a:solidFill>
              </a:rPr>
              <a:t>Linear Servo Motor:</a:t>
            </a:r>
          </a:p>
          <a:p>
            <a:pPr lvl="2"/>
            <a:r>
              <a:rPr lang="en-US" sz="2600" dirty="0"/>
              <a:t>Move machine parts linearly, typically executing back-and-forth motions exert a mechanical force, facilitating straightforward linear movement</a:t>
            </a:r>
          </a:p>
          <a:p>
            <a:pPr lvl="2"/>
            <a:r>
              <a:rPr lang="en-US" sz="2600" dirty="0"/>
              <a:t>The core components include a rotary synchronous servo motor known for its high-speed rotational output. </a:t>
            </a:r>
          </a:p>
          <a:p>
            <a:pPr lvl="2"/>
            <a:r>
              <a:rPr lang="en-US" sz="2600" dirty="0"/>
              <a:t>This output is then amplified in terms of torque by gearboxes.</a:t>
            </a:r>
          </a:p>
          <a:p>
            <a:pPr lvl="2"/>
            <a:r>
              <a:rPr lang="en-US" sz="2600" dirty="0"/>
              <a:t>The rotary motion is converted into linear motion through mechanisms </a:t>
            </a:r>
          </a:p>
          <a:p>
            <a:pPr lvl="2"/>
            <a:r>
              <a:rPr lang="en-US" sz="2600" dirty="0"/>
              <a:t>like belts, leadscrews, or ball-screw assemblies</a:t>
            </a:r>
          </a:p>
          <a:p>
            <a:pPr lvl="1"/>
            <a:r>
              <a:rPr lang="en-US" sz="2600" b="1" dirty="0">
                <a:solidFill>
                  <a:srgbClr val="FF0000"/>
                </a:solidFill>
              </a:rPr>
              <a:t>Rotary Servo Motor:</a:t>
            </a:r>
          </a:p>
          <a:p>
            <a:pPr lvl="2"/>
            <a:r>
              <a:rPr lang="en-US" sz="2600" dirty="0"/>
              <a:t>It excels in creating circular motion, either in fixed degrees or continuous rotation</a:t>
            </a:r>
          </a:p>
          <a:p>
            <a:pPr lvl="2"/>
            <a:r>
              <a:rPr lang="en-US" sz="2600" dirty="0"/>
              <a:t>The heart of these actuators is an electric motor, typically of the induction type, which effectively converts electrical energy into mechanical energy</a:t>
            </a:r>
          </a:p>
          <a:p>
            <a:pPr lvl="2"/>
            <a:r>
              <a:rPr lang="en-US" sz="2600" dirty="0"/>
              <a:t>This conversion results in rotational torque on the output shaft, a fundamental aspect for applications like mixers, fans, saws, and pumps.</a:t>
            </a:r>
            <a:endParaRPr lang="en-US" sz="2200" dirty="0"/>
          </a:p>
          <a:p>
            <a:r>
              <a:rPr lang="en-US" dirty="0"/>
              <a:t>When integrated with a position sensor, these motors  can accurately circularly position payloads.</a:t>
            </a:r>
          </a:p>
          <a:p>
            <a:r>
              <a:rPr lang="en-US" dirty="0"/>
              <a:t>Voltage: Commonly 5V or 6V.</a:t>
            </a:r>
          </a:p>
          <a:p>
            <a:r>
              <a:rPr lang="en-US" dirty="0"/>
              <a:t>Input: Pulse-width modulation (PWM) signal.</a:t>
            </a:r>
          </a:p>
          <a:p>
            <a:r>
              <a:rPr lang="en-US" dirty="0"/>
              <a:t>Range: Typically 0 to 180 degrees</a:t>
            </a:r>
          </a:p>
          <a:p>
            <a:r>
              <a:rPr lang="en-US" dirty="0"/>
              <a:t>Internal feedback mechanism for accuracy.</a:t>
            </a:r>
          </a:p>
        </p:txBody>
      </p:sp>
      <p:pic>
        <p:nvPicPr>
          <p:cNvPr id="7" name="Picture 6">
            <a:extLst>
              <a:ext uri="{FF2B5EF4-FFF2-40B4-BE49-F238E27FC236}">
                <a16:creationId xmlns:a16="http://schemas.microsoft.com/office/drawing/2014/main" id="{5352639F-ABB3-39C9-45E2-1A5AA5C8ABC1}"/>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7125" t="26172" r="26800" b="28310"/>
          <a:stretch/>
        </p:blipFill>
        <p:spPr>
          <a:xfrm>
            <a:off x="10334383" y="4927795"/>
            <a:ext cx="1857617" cy="1835146"/>
          </a:xfrm>
          <a:prstGeom prst="rect">
            <a:avLst/>
          </a:prstGeom>
        </p:spPr>
      </p:pic>
    </p:spTree>
    <p:extLst>
      <p:ext uri="{BB962C8B-B14F-4D97-AF65-F5344CB8AC3E}">
        <p14:creationId xmlns:p14="http://schemas.microsoft.com/office/powerpoint/2010/main" val="2939438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Actuators: </a:t>
            </a:r>
            <a:r>
              <a:rPr lang="en-IN" dirty="0">
                <a:solidFill>
                  <a:srgbClr val="00B050"/>
                </a:solidFill>
              </a:rPr>
              <a:t>Solenoid Lock</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7" y="1393953"/>
            <a:ext cx="11761510" cy="5265456"/>
          </a:xfrm>
        </p:spPr>
        <p:txBody>
          <a:bodyPr>
            <a:normAutofit fontScale="92500" lnSpcReduction="20000"/>
          </a:bodyPr>
          <a:lstStyle/>
          <a:p>
            <a:r>
              <a:rPr lang="en-US" sz="2000" dirty="0"/>
              <a:t>A solenoid actuator is a control device that uses electromagnetism to convert electrical energy into mechanical motion.</a:t>
            </a:r>
          </a:p>
          <a:p>
            <a:r>
              <a:rPr lang="en-US" sz="2000" dirty="0"/>
              <a:t>It is made of a movable coil and iron core. The strength of the Solenoid is determined by the number of turns on the coil.</a:t>
            </a:r>
          </a:p>
          <a:p>
            <a:r>
              <a:rPr lang="en-US" sz="2000" dirty="0"/>
              <a:t>An important aspect of the solenoid is a jolt. </a:t>
            </a:r>
          </a:p>
          <a:p>
            <a:r>
              <a:rPr lang="en-US" sz="2000" dirty="0"/>
              <a:t>A solenoid is an electromagnet formed by a conductor wound in a series of  loops in the shape of a spiral</a:t>
            </a:r>
          </a:p>
          <a:p>
            <a:r>
              <a:rPr lang="en-US" sz="2000" dirty="0"/>
              <a:t>soft-iron core is pinned or held in an immovable position</a:t>
            </a:r>
          </a:p>
          <a:p>
            <a:r>
              <a:rPr lang="en-US" sz="2000" dirty="0"/>
              <a:t>A movable plunger (also soft iron) is held away from the core by a spring when the solenoid is de-energized, When current flows through the conductor, it produces a magnetic field.</a:t>
            </a:r>
          </a:p>
          <a:p>
            <a:r>
              <a:rPr lang="en-US" sz="2000" dirty="0"/>
              <a:t>The magnetic flux produced by the coil establishes north and south poles in both the core and the plunger.</a:t>
            </a:r>
          </a:p>
          <a:p>
            <a:r>
              <a:rPr lang="en-US" sz="2000" dirty="0"/>
              <a:t>The plunger is attracted along the lines of force to a position at the center of the coil.</a:t>
            </a:r>
          </a:p>
          <a:p>
            <a:r>
              <a:rPr lang="en-US" sz="2000" dirty="0"/>
              <a:t>The de-energized position of the plunger is partially out of the coil due to the action of the spring.</a:t>
            </a:r>
          </a:p>
          <a:p>
            <a:r>
              <a:rPr lang="en-US" sz="2000" dirty="0"/>
              <a:t>Binary control (on/off)</a:t>
            </a:r>
          </a:p>
          <a:p>
            <a:pPr algn="l"/>
            <a:r>
              <a:rPr lang="en-US" sz="2000" dirty="0"/>
              <a:t>Voltage: Varies, e.g., 6V, 12V</a:t>
            </a:r>
          </a:p>
          <a:p>
            <a:pPr algn="l"/>
            <a:r>
              <a:rPr lang="en-US" sz="2000" dirty="0"/>
              <a:t>Input: Electrical current for activation</a:t>
            </a:r>
          </a:p>
          <a:p>
            <a:pPr algn="l"/>
            <a:r>
              <a:rPr lang="en-US" sz="2000" dirty="0"/>
              <a:t>Magnetic fields move a plunger</a:t>
            </a:r>
          </a:p>
        </p:txBody>
      </p:sp>
      <p:pic>
        <p:nvPicPr>
          <p:cNvPr id="8" name="Picture 7">
            <a:extLst>
              <a:ext uri="{FF2B5EF4-FFF2-40B4-BE49-F238E27FC236}">
                <a16:creationId xmlns:a16="http://schemas.microsoft.com/office/drawing/2014/main" id="{0036E8D9-8704-906C-2682-0BBE23456097}"/>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7143" t="27162" r="18677" b="27758"/>
          <a:stretch/>
        </p:blipFill>
        <p:spPr>
          <a:xfrm>
            <a:off x="6328307" y="4926535"/>
            <a:ext cx="2321386" cy="1931465"/>
          </a:xfrm>
          <a:prstGeom prst="rect">
            <a:avLst/>
          </a:prstGeom>
        </p:spPr>
      </p:pic>
      <p:grpSp>
        <p:nvGrpSpPr>
          <p:cNvPr id="4" name="Group 3">
            <a:extLst>
              <a:ext uri="{FF2B5EF4-FFF2-40B4-BE49-F238E27FC236}">
                <a16:creationId xmlns:a16="http://schemas.microsoft.com/office/drawing/2014/main" id="{04314318-B1FC-BAF6-DABD-234BA5251C27}"/>
              </a:ext>
            </a:extLst>
          </p:cNvPr>
          <p:cNvGrpSpPr/>
          <p:nvPr/>
        </p:nvGrpSpPr>
        <p:grpSpPr>
          <a:xfrm>
            <a:off x="8612704" y="5052439"/>
            <a:ext cx="3334027" cy="1669036"/>
            <a:chOff x="8497957" y="2740404"/>
            <a:chExt cx="2862470" cy="1377191"/>
          </a:xfrm>
        </p:grpSpPr>
        <p:grpSp>
          <p:nvGrpSpPr>
            <p:cNvPr id="5" name="Group 4">
              <a:extLst>
                <a:ext uri="{FF2B5EF4-FFF2-40B4-BE49-F238E27FC236}">
                  <a16:creationId xmlns:a16="http://schemas.microsoft.com/office/drawing/2014/main" id="{ADB2A61C-B157-571C-40B9-802133E213D7}"/>
                </a:ext>
              </a:extLst>
            </p:cNvPr>
            <p:cNvGrpSpPr/>
            <p:nvPr/>
          </p:nvGrpSpPr>
          <p:grpSpPr>
            <a:xfrm>
              <a:off x="8497957" y="2740404"/>
              <a:ext cx="2862470" cy="1377191"/>
              <a:chOff x="3481388" y="1843088"/>
              <a:chExt cx="5354499" cy="3171825"/>
            </a:xfrm>
          </p:grpSpPr>
          <p:pic>
            <p:nvPicPr>
              <p:cNvPr id="10" name="Picture 2" descr="Solenoid action">
                <a:extLst>
                  <a:ext uri="{FF2B5EF4-FFF2-40B4-BE49-F238E27FC236}">
                    <a16:creationId xmlns:a16="http://schemas.microsoft.com/office/drawing/2014/main" id="{193EB01E-B05A-3D35-7D94-C2AABEEABFF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3479" y1="19520" x2="2732" y2="45345"/>
                            <a14:foregroundMark x1="2368" y1="45946" x2="14936" y2="78078"/>
                            <a14:foregroundMark x1="11658" y1="33934" x2="13479" y2="63664"/>
                            <a14:foregroundMark x1="14936" y1="34535" x2="16758" y2="62763"/>
                            <a14:foregroundMark x1="13843" y1="20420" x2="15118" y2="30631"/>
                            <a14:foregroundMark x1="33515" y1="34234" x2="64117" y2="22523"/>
                            <a14:foregroundMark x1="20583" y1="48348" x2="78324" y2="45946"/>
                            <a14:foregroundMark x1="63388" y1="66066" x2="63752" y2="75375"/>
                          </a14:backgroundRemoval>
                        </a14:imgEffect>
                      </a14:imgLayer>
                    </a14:imgProps>
                  </a:ext>
                  <a:ext uri="{28A0092B-C50C-407E-A947-70E740481C1C}">
                    <a14:useLocalDpi xmlns:a14="http://schemas.microsoft.com/office/drawing/2010/main" val="0"/>
                  </a:ext>
                </a:extLst>
              </a:blip>
              <a:srcRect/>
              <a:stretch>
                <a:fillRect/>
              </a:stretch>
            </p:blipFill>
            <p:spPr bwMode="auto">
              <a:xfrm>
                <a:off x="3481388" y="1843088"/>
                <a:ext cx="522922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ex Key Stainless Steel Compression Spring, For Automobile at Rs 50/piece  in Rajgurunagar">
                <a:extLst>
                  <a:ext uri="{FF2B5EF4-FFF2-40B4-BE49-F238E27FC236}">
                    <a16:creationId xmlns:a16="http://schemas.microsoft.com/office/drawing/2014/main" id="{9D4E8072-490C-2FAB-8492-7D891FE38F4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16330" t="36435" r="15217" b="26835"/>
              <a:stretch/>
            </p:blipFill>
            <p:spPr bwMode="auto">
              <a:xfrm>
                <a:off x="7499803" y="3266429"/>
                <a:ext cx="1336084" cy="32514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E35DA838-3DF8-C1A0-E2B8-4649EB8D5229}"/>
                </a:ext>
              </a:extLst>
            </p:cNvPr>
            <p:cNvSpPr txBox="1"/>
            <p:nvPr/>
          </p:nvSpPr>
          <p:spPr>
            <a:xfrm>
              <a:off x="9302496" y="2740404"/>
              <a:ext cx="51648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Core</a:t>
              </a:r>
              <a:endParaRPr lang="en-IN" sz="1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525029-81F4-85E9-4BD7-C914DCD4D6A9}"/>
                </a:ext>
              </a:extLst>
            </p:cNvPr>
            <p:cNvSpPr txBox="1"/>
            <p:nvPr/>
          </p:nvSpPr>
          <p:spPr>
            <a:xfrm>
              <a:off x="9144000" y="3782385"/>
              <a:ext cx="44755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Coil</a:t>
              </a:r>
              <a:endParaRPr lang="en-IN" sz="12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EB64181-54E2-0755-3B8F-ED4AEFB3A14B}"/>
                </a:ext>
              </a:extLst>
            </p:cNvPr>
            <p:cNvSpPr txBox="1"/>
            <p:nvPr/>
          </p:nvSpPr>
          <p:spPr>
            <a:xfrm>
              <a:off x="10302792" y="2982830"/>
              <a:ext cx="712054"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Plunger</a:t>
              </a:r>
              <a:endParaRPr lang="en-IN" sz="12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654903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Actuators: </a:t>
            </a:r>
            <a:r>
              <a:rPr lang="en-IN" dirty="0">
                <a:solidFill>
                  <a:srgbClr val="00B050"/>
                </a:solidFill>
              </a:rPr>
              <a:t>Stepper Motor</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6" y="1393953"/>
            <a:ext cx="11756923" cy="5265456"/>
          </a:xfrm>
        </p:spPr>
        <p:txBody>
          <a:bodyPr>
            <a:normAutofit/>
          </a:bodyPr>
          <a:lstStyle/>
          <a:p>
            <a:r>
              <a:rPr lang="en-US" sz="2200"/>
              <a:t>Stepper motor actuators are more complicated than standard DC actuators and require a stepper controller to drive the motor</a:t>
            </a:r>
          </a:p>
          <a:p>
            <a:r>
              <a:rPr lang="en-US" sz="2200"/>
              <a:t>stepper motors are used in applications that require high-precision speed and position controls at the expense of a lower possible drive force</a:t>
            </a:r>
          </a:p>
          <a:p>
            <a:r>
              <a:rPr lang="en-US" sz="2200"/>
              <a:t>It divides rotational motion into an equal number of steps with the help of actuators, depending on the application requirement</a:t>
            </a:r>
          </a:p>
          <a:p>
            <a:r>
              <a:rPr lang="en-US" sz="2200"/>
              <a:t>Stepper motors offer consistent repetition of movement, speed control, and precision in positioning</a:t>
            </a:r>
          </a:p>
          <a:p>
            <a:r>
              <a:rPr lang="en-US" sz="2200"/>
              <a:t>They have several industrial applications such as 3D printing, robotics, CNC machining, medical imaging, and so on</a:t>
            </a:r>
          </a:p>
          <a:p>
            <a:r>
              <a:rPr lang="en-US" sz="2000"/>
              <a:t>Specification:</a:t>
            </a:r>
          </a:p>
          <a:p>
            <a:pPr lvl="1"/>
            <a:r>
              <a:rPr lang="en-US" sz="1800"/>
              <a:t>Rated voltage: 5V DC</a:t>
            </a:r>
          </a:p>
          <a:p>
            <a:pPr lvl="1"/>
            <a:r>
              <a:rPr lang="en-US" sz="1800"/>
              <a:t>Step Angle: 5.625° /64</a:t>
            </a:r>
          </a:p>
          <a:p>
            <a:pPr lvl="1"/>
            <a:r>
              <a:rPr lang="en-US" sz="1800"/>
              <a:t>Frequency: 100Hz</a:t>
            </a:r>
          </a:p>
          <a:p>
            <a:pPr lvl="1"/>
            <a:r>
              <a:rPr lang="en-US" sz="1800"/>
              <a:t>Self-positioning Torque: &gt;34.3mN.m</a:t>
            </a:r>
          </a:p>
          <a:p>
            <a:endParaRPr lang="en-US" sz="1400" dirty="0"/>
          </a:p>
        </p:txBody>
      </p:sp>
      <p:pic>
        <p:nvPicPr>
          <p:cNvPr id="5" name="Picture 4">
            <a:extLst>
              <a:ext uri="{FF2B5EF4-FFF2-40B4-BE49-F238E27FC236}">
                <a16:creationId xmlns:a16="http://schemas.microsoft.com/office/drawing/2014/main" id="{6561ACC2-5497-0B74-0A6A-FEF0C6CD133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06868" y="4412350"/>
            <a:ext cx="2771231" cy="2771231"/>
          </a:xfrm>
          <a:prstGeom prst="rect">
            <a:avLst/>
          </a:prstGeom>
        </p:spPr>
      </p:pic>
      <p:sp>
        <p:nvSpPr>
          <p:cNvPr id="8" name="TextBox 7">
            <a:extLst>
              <a:ext uri="{FF2B5EF4-FFF2-40B4-BE49-F238E27FC236}">
                <a16:creationId xmlns:a16="http://schemas.microsoft.com/office/drawing/2014/main" id="{E8B9DAB4-1528-0F5D-4D0E-0DBDC98C8853}"/>
              </a:ext>
            </a:extLst>
          </p:cNvPr>
          <p:cNvSpPr txBox="1"/>
          <p:nvPr/>
        </p:nvSpPr>
        <p:spPr>
          <a:xfrm>
            <a:off x="4308168" y="4737932"/>
            <a:ext cx="4826000" cy="2120068"/>
          </a:xfrm>
          <a:prstGeom prst="rect">
            <a:avLst/>
          </a:prstGeom>
          <a:noFill/>
        </p:spPr>
        <p:txBody>
          <a:bodyPr wrap="square">
            <a:spAutoFit/>
          </a:bodyPr>
          <a:lstStyle/>
          <a:p>
            <a:pPr marL="354013" marR="0" lvl="0" indent="-354013" algn="just" defTabSz="914400" rtl="0" eaLnBrk="1" fontAlgn="auto" latinLnBrk="0" hangingPunct="1">
              <a:lnSpc>
                <a:spcPct val="90000"/>
              </a:lnSpc>
              <a:spcBef>
                <a:spcPts val="1000"/>
              </a:spcBef>
              <a:spcAft>
                <a:spcPts val="0"/>
              </a:spcAft>
              <a:buClrTx/>
              <a:buSzTx/>
              <a:buFontTx/>
              <a:buBlip>
                <a:blip r:embed="rId3"/>
              </a:buBlip>
              <a:tabLst/>
              <a:defRPr/>
            </a:pPr>
            <a:r>
              <a:rPr kumimoji="0" lang="en-US" sz="1600" b="1" i="0" u="none" strike="noStrike" kern="1200" cap="none" spc="0" normalizeH="0" baseline="0" noProof="0" dirty="0">
                <a:ln>
                  <a:noFill/>
                </a:ln>
                <a:solidFill>
                  <a:srgbClr val="112A46"/>
                </a:solidFill>
                <a:effectLst/>
                <a:uLnTx/>
                <a:uFillTx/>
                <a:latin typeface="Alice" pitchFamily="2" charset="0"/>
                <a:ea typeface="Alice" pitchFamily="2" charset="0"/>
                <a:cs typeface="+mn-cs"/>
              </a:rPr>
              <a:t>Applications of Stepper motor:</a:t>
            </a:r>
          </a:p>
          <a:p>
            <a:pPr marL="719138" marR="0" lvl="1" indent="-261938" algn="just" defTabSz="914400" rtl="0" eaLnBrk="1" fontAlgn="auto" latinLnBrk="0" hangingPunct="1">
              <a:lnSpc>
                <a:spcPct val="90000"/>
              </a:lnSpc>
              <a:spcBef>
                <a:spcPts val="500"/>
              </a:spcBef>
              <a:spcAft>
                <a:spcPts val="0"/>
              </a:spcAft>
              <a:buClrTx/>
              <a:buSzTx/>
              <a:buFontTx/>
              <a:buBlip>
                <a:blip r:embed="rId3"/>
              </a:buBlip>
              <a:tabLst/>
              <a:defRPr/>
            </a:pPr>
            <a:r>
              <a:rPr kumimoji="0" lang="en-US" sz="14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Automotive gauges</a:t>
            </a:r>
          </a:p>
          <a:p>
            <a:pPr marL="719138" marR="0" lvl="1" indent="-261938" algn="just" defTabSz="914400" rtl="0" eaLnBrk="1" fontAlgn="auto" latinLnBrk="0" hangingPunct="1">
              <a:lnSpc>
                <a:spcPct val="90000"/>
              </a:lnSpc>
              <a:spcBef>
                <a:spcPts val="500"/>
              </a:spcBef>
              <a:spcAft>
                <a:spcPts val="0"/>
              </a:spcAft>
              <a:buClrTx/>
              <a:buSzTx/>
              <a:buFontTx/>
              <a:buBlip>
                <a:blip r:embed="rId3"/>
              </a:buBlip>
              <a:tabLst/>
              <a:defRPr/>
            </a:pPr>
            <a:r>
              <a:rPr kumimoji="0" lang="en-US" sz="14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Surveillance equipment such as cameras</a:t>
            </a:r>
          </a:p>
          <a:p>
            <a:pPr marL="719138" marR="0" lvl="1" indent="-261938" algn="just" defTabSz="914400" rtl="0" eaLnBrk="1" fontAlgn="auto" latinLnBrk="0" hangingPunct="1">
              <a:lnSpc>
                <a:spcPct val="90000"/>
              </a:lnSpc>
              <a:spcBef>
                <a:spcPts val="500"/>
              </a:spcBef>
              <a:spcAft>
                <a:spcPts val="0"/>
              </a:spcAft>
              <a:buClrTx/>
              <a:buSzTx/>
              <a:buFontTx/>
              <a:buBlip>
                <a:blip r:embed="rId3"/>
              </a:buBlip>
              <a:tabLst/>
              <a:defRPr/>
            </a:pPr>
            <a:r>
              <a:rPr kumimoji="0" lang="en-US" sz="14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Zooming functions in digital cameras</a:t>
            </a:r>
          </a:p>
          <a:p>
            <a:pPr marL="719138" marR="0" lvl="1" indent="-261938" algn="just" defTabSz="914400" rtl="0" eaLnBrk="1" fontAlgn="auto" latinLnBrk="0" hangingPunct="1">
              <a:lnSpc>
                <a:spcPct val="90000"/>
              </a:lnSpc>
              <a:spcBef>
                <a:spcPts val="500"/>
              </a:spcBef>
              <a:spcAft>
                <a:spcPts val="0"/>
              </a:spcAft>
              <a:buClrTx/>
              <a:buSzTx/>
              <a:buFontTx/>
              <a:buBlip>
                <a:blip r:embed="rId3"/>
              </a:buBlip>
              <a:tabLst/>
              <a:defRPr/>
            </a:pPr>
            <a:r>
              <a:rPr kumimoji="0" lang="en-US" sz="14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Blood analysis machines</a:t>
            </a:r>
          </a:p>
          <a:p>
            <a:pPr marL="719138" marR="0" lvl="1" indent="-261938" algn="just" defTabSz="914400" rtl="0" eaLnBrk="1" fontAlgn="auto" latinLnBrk="0" hangingPunct="1">
              <a:lnSpc>
                <a:spcPct val="90000"/>
              </a:lnSpc>
              <a:spcBef>
                <a:spcPts val="500"/>
              </a:spcBef>
              <a:spcAft>
                <a:spcPts val="0"/>
              </a:spcAft>
              <a:buClrTx/>
              <a:buSzTx/>
              <a:buFontTx/>
              <a:buBlip>
                <a:blip r:embed="rId3"/>
              </a:buBlip>
              <a:tabLst/>
              <a:defRPr/>
            </a:pPr>
            <a:r>
              <a:rPr kumimoji="0" lang="en-US" sz="14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Fluid pumps</a:t>
            </a:r>
          </a:p>
          <a:p>
            <a:pPr marL="719138" marR="0" lvl="1" indent="-261938" algn="just" defTabSz="914400" rtl="0" eaLnBrk="1" fontAlgn="auto" latinLnBrk="0" hangingPunct="1">
              <a:lnSpc>
                <a:spcPct val="90000"/>
              </a:lnSpc>
              <a:spcBef>
                <a:spcPts val="500"/>
              </a:spcBef>
              <a:spcAft>
                <a:spcPts val="0"/>
              </a:spcAft>
              <a:buClrTx/>
              <a:buSzTx/>
              <a:buFontTx/>
              <a:buBlip>
                <a:blip r:embed="rId3"/>
              </a:buBlip>
              <a:tabLst/>
              <a:defRPr/>
            </a:pPr>
            <a:r>
              <a:rPr kumimoji="0" lang="en-US" sz="14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Hospital beds</a:t>
            </a:r>
          </a:p>
          <a:p>
            <a:pPr marL="719138" marR="0" lvl="1" indent="-261938" algn="just" defTabSz="914400" rtl="0" eaLnBrk="1" fontAlgn="auto" latinLnBrk="0" hangingPunct="1">
              <a:lnSpc>
                <a:spcPct val="90000"/>
              </a:lnSpc>
              <a:spcBef>
                <a:spcPts val="500"/>
              </a:spcBef>
              <a:spcAft>
                <a:spcPts val="0"/>
              </a:spcAft>
              <a:buClrTx/>
              <a:buSzTx/>
              <a:buFontTx/>
              <a:buBlip>
                <a:blip r:embed="rId3"/>
              </a:buBlip>
              <a:tabLst/>
              <a:defRPr/>
            </a:pPr>
            <a:r>
              <a:rPr kumimoji="0" lang="en-US" sz="1400" b="0" i="0" u="none" strike="noStrike" kern="1200" cap="none" spc="0" normalizeH="0" baseline="0" noProof="0" dirty="0">
                <a:ln>
                  <a:noFill/>
                </a:ln>
                <a:solidFill>
                  <a:srgbClr val="112A46"/>
                </a:solidFill>
                <a:effectLst/>
                <a:uLnTx/>
                <a:uFillTx/>
                <a:latin typeface="Alice" pitchFamily="2" charset="0"/>
                <a:ea typeface="Alice" pitchFamily="2" charset="0"/>
                <a:cs typeface="+mn-cs"/>
              </a:rPr>
              <a:t>Stretchers and incubators</a:t>
            </a:r>
            <a:endParaRPr lang="en-IN" dirty="0"/>
          </a:p>
        </p:txBody>
      </p:sp>
    </p:spTree>
    <p:extLst>
      <p:ext uri="{BB962C8B-B14F-4D97-AF65-F5344CB8AC3E}">
        <p14:creationId xmlns:p14="http://schemas.microsoft.com/office/powerpoint/2010/main" val="371649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lstStyle/>
          <a:p>
            <a:r>
              <a:rPr lang="en-IN" dirty="0"/>
              <a:t>Relay</a:t>
            </a:r>
            <a:endParaRPr lang="en-IN" dirty="0">
              <a:solidFill>
                <a:srgbClr val="00B050"/>
              </a:solidFill>
            </a:endParaRP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6" y="1393953"/>
            <a:ext cx="7027607" cy="5265456"/>
          </a:xfrm>
        </p:spPr>
        <p:txBody>
          <a:bodyPr>
            <a:normAutofit/>
          </a:bodyPr>
          <a:lstStyle/>
          <a:p>
            <a:r>
              <a:rPr lang="en-US" dirty="0"/>
              <a:t>An electromechanical switch used to control high-power electrical devices using a low-power control signal</a:t>
            </a:r>
          </a:p>
          <a:p>
            <a:r>
              <a:rPr lang="en-US" dirty="0"/>
              <a:t>Types:</a:t>
            </a:r>
          </a:p>
          <a:p>
            <a:pPr lvl="1"/>
            <a:r>
              <a:rPr lang="en-US" b="1" dirty="0">
                <a:solidFill>
                  <a:srgbClr val="FF0000"/>
                </a:solidFill>
              </a:rPr>
              <a:t>Electromagnetic Relay (EMR): </a:t>
            </a:r>
            <a:r>
              <a:rPr lang="en-US" dirty="0"/>
              <a:t>Uses an electromagnet to operate the contacts.</a:t>
            </a:r>
          </a:p>
          <a:p>
            <a:pPr lvl="1"/>
            <a:r>
              <a:rPr lang="en-US" b="1" dirty="0">
                <a:solidFill>
                  <a:srgbClr val="FF0000"/>
                </a:solidFill>
              </a:rPr>
              <a:t>Solid-State Relay (SSR): </a:t>
            </a:r>
            <a:r>
              <a:rPr lang="en-US" dirty="0"/>
              <a:t>Uses semiconductor devices for switching without mechanical parts.</a:t>
            </a:r>
          </a:p>
          <a:p>
            <a:r>
              <a:rPr lang="en-US" dirty="0"/>
              <a:t>Voltage: Typically low voltage, e.g., 5V or 12V, depending on the relay type.</a:t>
            </a:r>
          </a:p>
          <a:p>
            <a:r>
              <a:rPr lang="en-US" dirty="0"/>
              <a:t>It switches electrical contacts capable of handling higher voltages and currents.</a:t>
            </a:r>
          </a:p>
        </p:txBody>
      </p:sp>
      <p:pic>
        <p:nvPicPr>
          <p:cNvPr id="6" name="Picture 5">
            <a:extLst>
              <a:ext uri="{FF2B5EF4-FFF2-40B4-BE49-F238E27FC236}">
                <a16:creationId xmlns:a16="http://schemas.microsoft.com/office/drawing/2014/main" id="{0D102DC0-A522-9A5D-2F91-00ED444FA80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0886" y="1138084"/>
            <a:ext cx="4179188" cy="4179188"/>
          </a:xfrm>
          <a:prstGeom prst="rect">
            <a:avLst/>
          </a:prstGeom>
        </p:spPr>
      </p:pic>
    </p:spTree>
    <p:extLst>
      <p:ext uri="{BB962C8B-B14F-4D97-AF65-F5344CB8AC3E}">
        <p14:creationId xmlns:p14="http://schemas.microsoft.com/office/powerpoint/2010/main" val="1716466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DDAC-18B9-B234-6557-896C9DCB2F2D}"/>
              </a:ext>
            </a:extLst>
          </p:cNvPr>
          <p:cNvSpPr>
            <a:spLocks noGrp="1"/>
          </p:cNvSpPr>
          <p:nvPr>
            <p:ph type="title"/>
          </p:nvPr>
        </p:nvSpPr>
        <p:spPr/>
        <p:txBody>
          <a:bodyPr>
            <a:normAutofit/>
          </a:bodyPr>
          <a:lstStyle/>
          <a:p>
            <a:r>
              <a:rPr lang="en-IN" dirty="0"/>
              <a:t>Need of relay while working with Actuators</a:t>
            </a:r>
          </a:p>
        </p:txBody>
      </p:sp>
      <p:sp>
        <p:nvSpPr>
          <p:cNvPr id="3" name="Content Placeholder 2">
            <a:extLst>
              <a:ext uri="{FF2B5EF4-FFF2-40B4-BE49-F238E27FC236}">
                <a16:creationId xmlns:a16="http://schemas.microsoft.com/office/drawing/2014/main" id="{72147BFC-9D6C-6E75-6C43-FAC38E4FF9FA}"/>
              </a:ext>
            </a:extLst>
          </p:cNvPr>
          <p:cNvSpPr>
            <a:spLocks noGrp="1"/>
          </p:cNvSpPr>
          <p:nvPr>
            <p:ph idx="1"/>
          </p:nvPr>
        </p:nvSpPr>
        <p:spPr>
          <a:xfrm>
            <a:off x="130276" y="1393953"/>
            <a:ext cx="11640809" cy="5265456"/>
          </a:xfrm>
        </p:spPr>
        <p:txBody>
          <a:bodyPr>
            <a:normAutofit/>
          </a:bodyPr>
          <a:lstStyle/>
          <a:p>
            <a:r>
              <a:rPr lang="en-US" b="1" dirty="0">
                <a:solidFill>
                  <a:srgbClr val="FF0000"/>
                </a:solidFill>
              </a:rPr>
              <a:t>Handle Voltage Differences: </a:t>
            </a:r>
            <a:r>
              <a:rPr lang="en-US" dirty="0"/>
              <a:t>Actuators may require higher voltages incompatible with control circuits.</a:t>
            </a:r>
          </a:p>
          <a:p>
            <a:r>
              <a:rPr lang="en-US" b="1" dirty="0">
                <a:solidFill>
                  <a:srgbClr val="FF0000"/>
                </a:solidFill>
              </a:rPr>
              <a:t>Provide Electrical Isolation: </a:t>
            </a:r>
            <a:r>
              <a:rPr lang="en-US" dirty="0"/>
              <a:t>Protect control electronics from high-power actuator circuits.</a:t>
            </a:r>
          </a:p>
          <a:p>
            <a:r>
              <a:rPr lang="en-US" b="1" dirty="0">
                <a:solidFill>
                  <a:srgbClr val="FF0000"/>
                </a:solidFill>
              </a:rPr>
              <a:t>Switch High Currents: </a:t>
            </a:r>
            <a:r>
              <a:rPr lang="en-US" dirty="0"/>
              <a:t>Relays handle high currents, avoiding stress on control electronics.</a:t>
            </a:r>
          </a:p>
          <a:p>
            <a:r>
              <a:rPr lang="en-US" b="1" dirty="0">
                <a:solidFill>
                  <a:srgbClr val="FF0000"/>
                </a:solidFill>
              </a:rPr>
              <a:t>Interface with Digital Systems: </a:t>
            </a:r>
            <a:r>
              <a:rPr lang="en-US" dirty="0"/>
              <a:t>Enable easy integration into digital control systems.</a:t>
            </a:r>
          </a:p>
          <a:p>
            <a:r>
              <a:rPr lang="en-US" b="1" dirty="0">
                <a:solidFill>
                  <a:srgbClr val="FF0000"/>
                </a:solidFill>
              </a:rPr>
              <a:t>Protect Control Circuits: </a:t>
            </a:r>
            <a:r>
              <a:rPr lang="en-US" dirty="0"/>
              <a:t>Guard against back electromotive force and other potential issues.</a:t>
            </a:r>
          </a:p>
        </p:txBody>
      </p:sp>
    </p:spTree>
    <p:extLst>
      <p:ext uri="{BB962C8B-B14F-4D97-AF65-F5344CB8AC3E}">
        <p14:creationId xmlns:p14="http://schemas.microsoft.com/office/powerpoint/2010/main" val="939723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D8F17-168C-88F4-0F1B-AF2E6BBBC521}"/>
              </a:ext>
            </a:extLst>
          </p:cNvPr>
          <p:cNvSpPr>
            <a:spLocks noGrp="1"/>
          </p:cNvSpPr>
          <p:nvPr>
            <p:ph type="title"/>
          </p:nvPr>
        </p:nvSpPr>
        <p:spPr/>
        <p:txBody>
          <a:bodyPr/>
          <a:lstStyle/>
          <a:p>
            <a:r>
              <a:rPr lang="en-IN" dirty="0"/>
              <a:t>Voltage considerations for Sensors</a:t>
            </a:r>
          </a:p>
        </p:txBody>
      </p:sp>
      <p:sp>
        <p:nvSpPr>
          <p:cNvPr id="3" name="Content Placeholder 2">
            <a:extLst>
              <a:ext uri="{FF2B5EF4-FFF2-40B4-BE49-F238E27FC236}">
                <a16:creationId xmlns:a16="http://schemas.microsoft.com/office/drawing/2014/main" id="{2E04DD27-B4FB-4DA3-EBB2-90E9F3F7FB25}"/>
              </a:ext>
            </a:extLst>
          </p:cNvPr>
          <p:cNvSpPr>
            <a:spLocks noGrp="1"/>
          </p:cNvSpPr>
          <p:nvPr>
            <p:ph idx="1"/>
          </p:nvPr>
        </p:nvSpPr>
        <p:spPr/>
        <p:txBody>
          <a:bodyPr>
            <a:normAutofit lnSpcReduction="10000"/>
          </a:bodyPr>
          <a:lstStyle/>
          <a:p>
            <a:r>
              <a:rPr lang="en-IN" b="1" dirty="0">
                <a:solidFill>
                  <a:srgbClr val="FF0000"/>
                </a:solidFill>
              </a:rPr>
              <a:t>Transducers: </a:t>
            </a:r>
            <a:r>
              <a:rPr lang="en-US" dirty="0"/>
              <a:t>A Transducer basically converts some form of energy into some other form, includes sensors used to measure temperature, pressure, force, strain, liquid levels and flow rates and electrical conductivity.</a:t>
            </a:r>
            <a:endParaRPr lang="en-IN" dirty="0"/>
          </a:p>
          <a:p>
            <a:r>
              <a:rPr lang="en-IN" dirty="0"/>
              <a:t>Sensors come with 2 different operating voltage rating: 3.3 V &amp; 5 V.</a:t>
            </a:r>
          </a:p>
          <a:p>
            <a:r>
              <a:rPr lang="en-IN" dirty="0"/>
              <a:t>Some sensors and actuators are of 12V or using AC voltages as well.</a:t>
            </a:r>
          </a:p>
          <a:p>
            <a:r>
              <a:rPr lang="en-IN" dirty="0"/>
              <a:t>Which might not be compatible with what Arduino generates.</a:t>
            </a:r>
          </a:p>
          <a:p>
            <a:r>
              <a:rPr lang="en-IN" dirty="0"/>
              <a:t>Arduino Uno board has 2 different pins available for 5V and 3.3 V, which should be provided accordingly to the sensor while interfacing it with the Arduino board.</a:t>
            </a:r>
          </a:p>
          <a:p>
            <a:r>
              <a:rPr lang="en-IN" dirty="0"/>
              <a:t>If we apply the wrong </a:t>
            </a:r>
            <a:r>
              <a:rPr lang="en-IN" dirty="0" err="1"/>
              <a:t>Vcc</a:t>
            </a:r>
            <a:r>
              <a:rPr lang="en-IN" dirty="0"/>
              <a:t> pin to the sensor, its working capability may affect and we may get the wrong output, or the sensor could stop working altogether.</a:t>
            </a:r>
          </a:p>
          <a:p>
            <a:pPr lvl="1"/>
            <a:endParaRPr lang="en-IN" dirty="0"/>
          </a:p>
        </p:txBody>
      </p:sp>
    </p:spTree>
    <p:extLst>
      <p:ext uri="{BB962C8B-B14F-4D97-AF65-F5344CB8AC3E}">
        <p14:creationId xmlns:p14="http://schemas.microsoft.com/office/powerpoint/2010/main" val="2525897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3DF9-A33A-91F3-42D1-362BF1A77D6C}"/>
              </a:ext>
            </a:extLst>
          </p:cNvPr>
          <p:cNvSpPr>
            <a:spLocks noGrp="1"/>
          </p:cNvSpPr>
          <p:nvPr>
            <p:ph type="title"/>
          </p:nvPr>
        </p:nvSpPr>
        <p:spPr/>
        <p:txBody>
          <a:bodyPr/>
          <a:lstStyle/>
          <a:p>
            <a:r>
              <a:rPr lang="en-IN" dirty="0"/>
              <a:t>Sensor Classification</a:t>
            </a:r>
          </a:p>
        </p:txBody>
      </p:sp>
      <p:sp>
        <p:nvSpPr>
          <p:cNvPr id="3" name="Content Placeholder 2">
            <a:extLst>
              <a:ext uri="{FF2B5EF4-FFF2-40B4-BE49-F238E27FC236}">
                <a16:creationId xmlns:a16="http://schemas.microsoft.com/office/drawing/2014/main" id="{F8A4598E-5D57-A572-DE66-6AA640277C9B}"/>
              </a:ext>
            </a:extLst>
          </p:cNvPr>
          <p:cNvSpPr>
            <a:spLocks noGrp="1"/>
          </p:cNvSpPr>
          <p:nvPr>
            <p:ph idx="1"/>
          </p:nvPr>
        </p:nvSpPr>
        <p:spPr>
          <a:xfrm>
            <a:off x="130277" y="1253331"/>
            <a:ext cx="6889956" cy="2747975"/>
          </a:xfrm>
        </p:spPr>
        <p:txBody>
          <a:bodyPr>
            <a:normAutofit fontScale="77500" lnSpcReduction="20000"/>
          </a:bodyPr>
          <a:lstStyle/>
          <a:p>
            <a:r>
              <a:rPr lang="en-IN" dirty="0"/>
              <a:t>Sensors can be classified into 2 categories based on its output signal type:</a:t>
            </a:r>
          </a:p>
          <a:p>
            <a:pPr lvl="1"/>
            <a:r>
              <a:rPr lang="en-IN" b="1" dirty="0">
                <a:solidFill>
                  <a:srgbClr val="FF0000"/>
                </a:solidFill>
              </a:rPr>
              <a:t>Analog Sensors: </a:t>
            </a:r>
            <a:r>
              <a:rPr lang="en-IN" dirty="0"/>
              <a:t>Gives an </a:t>
            </a:r>
            <a:r>
              <a:rPr lang="en-IN" dirty="0" err="1"/>
              <a:t>analog</a:t>
            </a:r>
            <a:r>
              <a:rPr lang="en-IN" dirty="0"/>
              <a:t> voltage as an output, usually some conversion to digital is needed while interfacing this signal with some processor boards, because processor boards are digital devices.</a:t>
            </a:r>
          </a:p>
          <a:p>
            <a:pPr lvl="2"/>
            <a:r>
              <a:rPr lang="en-IN" dirty="0"/>
              <a:t>Example: Sharp IR Sensor, Accelerometer, LDR, Sound Sensors etc.</a:t>
            </a:r>
          </a:p>
          <a:p>
            <a:pPr lvl="1"/>
            <a:r>
              <a:rPr lang="en-IN" b="1" dirty="0">
                <a:solidFill>
                  <a:srgbClr val="FF0000"/>
                </a:solidFill>
              </a:rPr>
              <a:t>Digital Sensors: </a:t>
            </a:r>
            <a:r>
              <a:rPr lang="en-IN" dirty="0"/>
              <a:t>Gives binary or digital data as output. No conversion is needed.</a:t>
            </a:r>
          </a:p>
          <a:p>
            <a:pPr lvl="2"/>
            <a:r>
              <a:rPr lang="en-IN" dirty="0"/>
              <a:t>Example: PIR Sensor, Digital Accelerometer, Digital Temperature Sensor etc.</a:t>
            </a:r>
          </a:p>
        </p:txBody>
      </p:sp>
      <p:pic>
        <p:nvPicPr>
          <p:cNvPr id="4" name="Picture 3">
            <a:extLst>
              <a:ext uri="{FF2B5EF4-FFF2-40B4-BE49-F238E27FC236}">
                <a16:creationId xmlns:a16="http://schemas.microsoft.com/office/drawing/2014/main" id="{7FB1DDF4-08A5-4CA1-76AD-7C3059FAD9D6}"/>
              </a:ext>
            </a:extLst>
          </p:cNvPr>
          <p:cNvPicPr>
            <a:picLocks noChangeAspect="1"/>
          </p:cNvPicPr>
          <p:nvPr/>
        </p:nvPicPr>
        <p:blipFill>
          <a:blip r:embed="rId2"/>
          <a:stretch>
            <a:fillRect/>
          </a:stretch>
        </p:blipFill>
        <p:spPr>
          <a:xfrm>
            <a:off x="7025928" y="4159494"/>
            <a:ext cx="5008880" cy="2000714"/>
          </a:xfrm>
          <a:prstGeom prst="rect">
            <a:avLst/>
          </a:prstGeom>
        </p:spPr>
      </p:pic>
      <p:sp>
        <p:nvSpPr>
          <p:cNvPr id="5" name="Content Placeholder 2">
            <a:extLst>
              <a:ext uri="{FF2B5EF4-FFF2-40B4-BE49-F238E27FC236}">
                <a16:creationId xmlns:a16="http://schemas.microsoft.com/office/drawing/2014/main" id="{53E1D77A-E4AA-62BE-A0AC-49AC10E790BF}"/>
              </a:ext>
            </a:extLst>
          </p:cNvPr>
          <p:cNvSpPr txBox="1">
            <a:spLocks/>
          </p:cNvSpPr>
          <p:nvPr/>
        </p:nvSpPr>
        <p:spPr>
          <a:xfrm>
            <a:off x="127821" y="4001306"/>
            <a:ext cx="6892411" cy="2625636"/>
          </a:xfrm>
          <a:prstGeom prst="rect">
            <a:avLst/>
          </a:prstGeom>
        </p:spPr>
        <p:txBody>
          <a:bodyPr vert="horz" lIns="91440" tIns="45720" rIns="91440" bIns="45720" rtlCol="0">
            <a:normAutofit/>
          </a:bodyPr>
          <a:lstStyle>
            <a:lvl1pPr marL="354013" indent="-354013" algn="just" defTabSz="914400" rtl="0" eaLnBrk="1" latinLnBrk="0" hangingPunct="1">
              <a:lnSpc>
                <a:spcPct val="90000"/>
              </a:lnSpc>
              <a:spcBef>
                <a:spcPts val="1000"/>
              </a:spcBef>
              <a:buFontTx/>
              <a:buBlip>
                <a:blip r:embed="rId3"/>
              </a:buBlip>
              <a:defRPr sz="2800" kern="1200">
                <a:solidFill>
                  <a:srgbClr val="112A46"/>
                </a:solidFill>
                <a:latin typeface="Alice" pitchFamily="2" charset="0"/>
                <a:ea typeface="Alice" pitchFamily="2" charset="0"/>
                <a:cs typeface="+mn-cs"/>
              </a:defRPr>
            </a:lvl1pPr>
            <a:lvl2pPr marL="719138" indent="-261938" algn="just" defTabSz="914400" rtl="0" eaLnBrk="1" latinLnBrk="0" hangingPunct="1">
              <a:lnSpc>
                <a:spcPct val="90000"/>
              </a:lnSpc>
              <a:spcBef>
                <a:spcPts val="500"/>
              </a:spcBef>
              <a:buFontTx/>
              <a:buBlip>
                <a:blip r:embed="rId3"/>
              </a:buBlip>
              <a:defRPr sz="2400" kern="1200">
                <a:solidFill>
                  <a:srgbClr val="112A46"/>
                </a:solidFill>
                <a:latin typeface="Alice" pitchFamily="2" charset="0"/>
                <a:ea typeface="Alice" pitchFamily="2" charset="0"/>
                <a:cs typeface="+mn-cs"/>
              </a:defRPr>
            </a:lvl2pPr>
            <a:lvl3pPr marL="1143000" indent="-228600" algn="just" defTabSz="914400" rtl="0" eaLnBrk="1" latinLnBrk="0" hangingPunct="1">
              <a:lnSpc>
                <a:spcPct val="90000"/>
              </a:lnSpc>
              <a:spcBef>
                <a:spcPts val="500"/>
              </a:spcBef>
              <a:buFontTx/>
              <a:buBlip>
                <a:blip r:embed="rId3"/>
              </a:buBlip>
              <a:defRPr sz="2000" kern="1200">
                <a:solidFill>
                  <a:srgbClr val="112A46"/>
                </a:solidFill>
                <a:latin typeface="Alice" pitchFamily="2" charset="0"/>
                <a:ea typeface="Alice" pitchFamily="2" charset="0"/>
                <a:cs typeface="+mn-cs"/>
              </a:defRPr>
            </a:lvl3pPr>
            <a:lvl4pPr marL="1600200" indent="-228600" algn="just" defTabSz="914400" rtl="0" eaLnBrk="1" latinLnBrk="0" hangingPunct="1">
              <a:lnSpc>
                <a:spcPct val="90000"/>
              </a:lnSpc>
              <a:spcBef>
                <a:spcPts val="500"/>
              </a:spcBef>
              <a:buFontTx/>
              <a:buBlip>
                <a:blip r:embed="rId3"/>
              </a:buBlip>
              <a:defRPr sz="1800" kern="1200">
                <a:solidFill>
                  <a:srgbClr val="112A46"/>
                </a:solidFill>
                <a:latin typeface="Alice" pitchFamily="2" charset="0"/>
                <a:ea typeface="Alice" pitchFamily="2" charset="0"/>
                <a:cs typeface="+mn-cs"/>
              </a:defRPr>
            </a:lvl4pPr>
            <a:lvl5pPr marL="2057400" indent="-228600" algn="just" defTabSz="914400" rtl="0" eaLnBrk="1" latinLnBrk="0" hangingPunct="1">
              <a:lnSpc>
                <a:spcPct val="90000"/>
              </a:lnSpc>
              <a:spcBef>
                <a:spcPts val="500"/>
              </a:spcBef>
              <a:buFontTx/>
              <a:buBlip>
                <a:blip r:embed="rId3"/>
              </a:buBlip>
              <a:defRPr sz="1800" kern="1200">
                <a:solidFill>
                  <a:srgbClr val="112A46"/>
                </a:solidFill>
                <a:latin typeface="Alice" pitchFamily="2" charset="0"/>
                <a:ea typeface="Alice"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t>Sensors can also be classified into 2 categories based on power source:</a:t>
            </a:r>
          </a:p>
          <a:p>
            <a:pPr lvl="1"/>
            <a:r>
              <a:rPr lang="en-IN" sz="1800" b="1" dirty="0">
                <a:solidFill>
                  <a:srgbClr val="FF0000"/>
                </a:solidFill>
              </a:rPr>
              <a:t>Active Sensors: </a:t>
            </a:r>
            <a:r>
              <a:rPr lang="en-US" sz="1800" dirty="0"/>
              <a:t>Active sensors provide their own source of energy to illuminate the objects they observe</a:t>
            </a:r>
          </a:p>
          <a:p>
            <a:pPr lvl="2"/>
            <a:r>
              <a:rPr lang="en-IN" sz="1600" dirty="0"/>
              <a:t>Example: Sharp IR Sensor, Active Speed monitoring sensor, Ultrasonic Distance Sensor etc.</a:t>
            </a:r>
          </a:p>
          <a:p>
            <a:pPr lvl="1"/>
            <a:r>
              <a:rPr lang="en-IN" sz="1800" b="1" dirty="0">
                <a:solidFill>
                  <a:srgbClr val="FF0000"/>
                </a:solidFill>
              </a:rPr>
              <a:t>Passive Sensors: </a:t>
            </a:r>
            <a:r>
              <a:rPr lang="en-US" sz="1800" dirty="0"/>
              <a:t>passive sensors detect energy emitted or reflected from the environment</a:t>
            </a:r>
          </a:p>
          <a:p>
            <a:pPr lvl="2"/>
            <a:r>
              <a:rPr lang="en-US" sz="1600" dirty="0"/>
              <a:t>Example: PIR Sensor, LDR etc.</a:t>
            </a:r>
            <a:endParaRPr lang="en-IN" sz="1600" dirty="0"/>
          </a:p>
        </p:txBody>
      </p:sp>
      <p:pic>
        <p:nvPicPr>
          <p:cNvPr id="6" name="Picture 5">
            <a:extLst>
              <a:ext uri="{FF2B5EF4-FFF2-40B4-BE49-F238E27FC236}">
                <a16:creationId xmlns:a16="http://schemas.microsoft.com/office/drawing/2014/main" id="{BB6F5CDE-B0EE-C974-C11F-30D7E7EB1893}"/>
              </a:ext>
            </a:extLst>
          </p:cNvPr>
          <p:cNvPicPr>
            <a:picLocks noChangeAspect="1"/>
          </p:cNvPicPr>
          <p:nvPr/>
        </p:nvPicPr>
        <p:blipFill>
          <a:blip r:embed="rId4"/>
          <a:stretch>
            <a:fillRect/>
          </a:stretch>
        </p:blipFill>
        <p:spPr>
          <a:xfrm>
            <a:off x="7020232" y="1698149"/>
            <a:ext cx="5014576" cy="2181482"/>
          </a:xfrm>
          <a:prstGeom prst="rect">
            <a:avLst/>
          </a:prstGeom>
        </p:spPr>
      </p:pic>
    </p:spTree>
    <p:extLst>
      <p:ext uri="{BB962C8B-B14F-4D97-AF65-F5344CB8AC3E}">
        <p14:creationId xmlns:p14="http://schemas.microsoft.com/office/powerpoint/2010/main" val="1822002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B95E-0093-D82E-9D7E-8EFF72ACDB97}"/>
              </a:ext>
            </a:extLst>
          </p:cNvPr>
          <p:cNvSpPr>
            <a:spLocks noGrp="1"/>
          </p:cNvSpPr>
          <p:nvPr>
            <p:ph type="title"/>
          </p:nvPr>
        </p:nvSpPr>
        <p:spPr/>
        <p:txBody>
          <a:bodyPr/>
          <a:lstStyle/>
          <a:p>
            <a:r>
              <a:rPr lang="en-IN" dirty="0"/>
              <a:t>Generic working of Sensors</a:t>
            </a:r>
          </a:p>
        </p:txBody>
      </p:sp>
      <p:sp>
        <p:nvSpPr>
          <p:cNvPr id="3" name="Content Placeholder 2">
            <a:extLst>
              <a:ext uri="{FF2B5EF4-FFF2-40B4-BE49-F238E27FC236}">
                <a16:creationId xmlns:a16="http://schemas.microsoft.com/office/drawing/2014/main" id="{E97FC672-80F6-2000-C933-BC3349D28C61}"/>
              </a:ext>
            </a:extLst>
          </p:cNvPr>
          <p:cNvSpPr>
            <a:spLocks noGrp="1"/>
          </p:cNvSpPr>
          <p:nvPr>
            <p:ph idx="1"/>
          </p:nvPr>
        </p:nvSpPr>
        <p:spPr/>
        <p:txBody>
          <a:bodyPr/>
          <a:lstStyle/>
          <a:p>
            <a:r>
              <a:rPr lang="en-US" dirty="0"/>
              <a:t>Sensors identify the presence of energy or changes that occur or to allow the transfer of energy.</a:t>
            </a:r>
          </a:p>
          <a:p>
            <a:r>
              <a:rPr lang="en-US" dirty="0"/>
              <a:t>Sensors receives signal through a Transducer and starts responding by converting into validate output to be easily understood.</a:t>
            </a:r>
          </a:p>
          <a:p>
            <a:r>
              <a:rPr lang="en-US" dirty="0"/>
              <a:t>Commonly sensors change over a perceived signal into an analog or digital signal. </a:t>
            </a:r>
            <a:endParaRPr lang="en-IN" dirty="0"/>
          </a:p>
        </p:txBody>
      </p:sp>
      <p:pic>
        <p:nvPicPr>
          <p:cNvPr id="4" name="Picture 3">
            <a:extLst>
              <a:ext uri="{FF2B5EF4-FFF2-40B4-BE49-F238E27FC236}">
                <a16:creationId xmlns:a16="http://schemas.microsoft.com/office/drawing/2014/main" id="{A2A5CE6A-1D1F-1BB4-BAD6-633F9F53DE1D}"/>
              </a:ext>
            </a:extLst>
          </p:cNvPr>
          <p:cNvPicPr>
            <a:picLocks noChangeAspect="1"/>
          </p:cNvPicPr>
          <p:nvPr/>
        </p:nvPicPr>
        <p:blipFill>
          <a:blip r:embed="rId2"/>
          <a:stretch>
            <a:fillRect/>
          </a:stretch>
        </p:blipFill>
        <p:spPr>
          <a:xfrm>
            <a:off x="3269974" y="3860523"/>
            <a:ext cx="4658139" cy="27734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842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F8AE6-1043-FA11-AA75-59C3CF9BD6F9}"/>
              </a:ext>
            </a:extLst>
          </p:cNvPr>
          <p:cNvSpPr>
            <a:spLocks noGrp="1"/>
          </p:cNvSpPr>
          <p:nvPr>
            <p:ph type="title"/>
          </p:nvPr>
        </p:nvSpPr>
        <p:spPr/>
        <p:txBody>
          <a:bodyPr/>
          <a:lstStyle/>
          <a:p>
            <a:r>
              <a:rPr lang="en-IN" dirty="0"/>
              <a:t>Sensor Classification: </a:t>
            </a:r>
            <a:r>
              <a:rPr lang="en-IN" dirty="0">
                <a:solidFill>
                  <a:srgbClr val="00B050"/>
                </a:solidFill>
              </a:rPr>
              <a:t>Analog Sensors</a:t>
            </a:r>
          </a:p>
        </p:txBody>
      </p:sp>
      <p:sp>
        <p:nvSpPr>
          <p:cNvPr id="3" name="Content Placeholder 2">
            <a:extLst>
              <a:ext uri="{FF2B5EF4-FFF2-40B4-BE49-F238E27FC236}">
                <a16:creationId xmlns:a16="http://schemas.microsoft.com/office/drawing/2014/main" id="{AF37EFDA-50C6-CFF6-D98F-323E7E2E3061}"/>
              </a:ext>
            </a:extLst>
          </p:cNvPr>
          <p:cNvSpPr>
            <a:spLocks noGrp="1"/>
          </p:cNvSpPr>
          <p:nvPr>
            <p:ph idx="1"/>
          </p:nvPr>
        </p:nvSpPr>
        <p:spPr>
          <a:xfrm>
            <a:off x="130276" y="1253331"/>
            <a:ext cx="8531943" cy="1783827"/>
          </a:xfrm>
        </p:spPr>
        <p:txBody>
          <a:bodyPr>
            <a:normAutofit/>
          </a:bodyPr>
          <a:lstStyle/>
          <a:p>
            <a:r>
              <a:rPr lang="en-US" dirty="0"/>
              <a:t>An analog sensor will usually have two or three wires.</a:t>
            </a:r>
          </a:p>
          <a:p>
            <a:r>
              <a:rPr lang="en-US" dirty="0"/>
              <a:t>Physical quantities such as Temperature, Speed, Pressure, and Displacement are all analog quantities due to their continuous nature.</a:t>
            </a:r>
          </a:p>
          <a:p>
            <a:endParaRPr lang="en-IN" dirty="0"/>
          </a:p>
        </p:txBody>
      </p:sp>
      <p:pic>
        <p:nvPicPr>
          <p:cNvPr id="4" name="Picture 3">
            <a:extLst>
              <a:ext uri="{FF2B5EF4-FFF2-40B4-BE49-F238E27FC236}">
                <a16:creationId xmlns:a16="http://schemas.microsoft.com/office/drawing/2014/main" id="{9B047419-4A1A-36EF-4651-BFC788895177}"/>
              </a:ext>
            </a:extLst>
          </p:cNvPr>
          <p:cNvPicPr>
            <a:picLocks noChangeAspect="1"/>
          </p:cNvPicPr>
          <p:nvPr/>
        </p:nvPicPr>
        <p:blipFill rotWithShape="1">
          <a:blip r:embed="rId2"/>
          <a:srcRect l="13031" r="8562"/>
          <a:stretch/>
        </p:blipFill>
        <p:spPr>
          <a:xfrm>
            <a:off x="8846661" y="1253331"/>
            <a:ext cx="3215063" cy="1783827"/>
          </a:xfrm>
          <a:prstGeom prst="rect">
            <a:avLst/>
          </a:prstGeom>
          <a:ln>
            <a:noFill/>
          </a:ln>
          <a:effectLst>
            <a:outerShdw blurRad="292100" dist="139700" dir="2700000" algn="tl" rotWithShape="0">
              <a:srgbClr val="333333">
                <a:alpha val="65000"/>
              </a:srgbClr>
            </a:outerShdw>
          </a:effectLst>
        </p:spPr>
      </p:pic>
      <p:sp>
        <p:nvSpPr>
          <p:cNvPr id="5" name="Content Placeholder 2">
            <a:extLst>
              <a:ext uri="{FF2B5EF4-FFF2-40B4-BE49-F238E27FC236}">
                <a16:creationId xmlns:a16="http://schemas.microsoft.com/office/drawing/2014/main" id="{445D2353-4F5A-B6A1-C5C3-85A01D423C84}"/>
              </a:ext>
            </a:extLst>
          </p:cNvPr>
          <p:cNvSpPr txBox="1">
            <a:spLocks/>
          </p:cNvSpPr>
          <p:nvPr/>
        </p:nvSpPr>
        <p:spPr>
          <a:xfrm>
            <a:off x="130276" y="3037158"/>
            <a:ext cx="5798576" cy="3520958"/>
          </a:xfrm>
          <a:prstGeom prst="rect">
            <a:avLst/>
          </a:prstGeom>
        </p:spPr>
        <p:txBody>
          <a:bodyPr vert="horz" lIns="91440" tIns="45720" rIns="91440" bIns="45720" rtlCol="0">
            <a:normAutofit fontScale="92500" lnSpcReduction="10000"/>
          </a:bodyPr>
          <a:lstStyle>
            <a:lvl1pPr marL="354013" indent="-354013" algn="just" defTabSz="914400" rtl="0" eaLnBrk="1" latinLnBrk="0" hangingPunct="1">
              <a:lnSpc>
                <a:spcPct val="90000"/>
              </a:lnSpc>
              <a:spcBef>
                <a:spcPts val="1000"/>
              </a:spcBef>
              <a:buFontTx/>
              <a:buBlip>
                <a:blip r:embed="rId3"/>
              </a:buBlip>
              <a:defRPr sz="2800" kern="1200">
                <a:solidFill>
                  <a:srgbClr val="112A46"/>
                </a:solidFill>
                <a:latin typeface="Alice" pitchFamily="2" charset="0"/>
                <a:ea typeface="Alice" pitchFamily="2" charset="0"/>
                <a:cs typeface="+mn-cs"/>
              </a:defRPr>
            </a:lvl1pPr>
            <a:lvl2pPr marL="719138" indent="-261938" algn="just" defTabSz="914400" rtl="0" eaLnBrk="1" latinLnBrk="0" hangingPunct="1">
              <a:lnSpc>
                <a:spcPct val="90000"/>
              </a:lnSpc>
              <a:spcBef>
                <a:spcPts val="500"/>
              </a:spcBef>
              <a:buFontTx/>
              <a:buBlip>
                <a:blip r:embed="rId3"/>
              </a:buBlip>
              <a:defRPr sz="2400" kern="1200">
                <a:solidFill>
                  <a:srgbClr val="112A46"/>
                </a:solidFill>
                <a:latin typeface="Alice" pitchFamily="2" charset="0"/>
                <a:ea typeface="Alice" pitchFamily="2" charset="0"/>
                <a:cs typeface="+mn-cs"/>
              </a:defRPr>
            </a:lvl2pPr>
            <a:lvl3pPr marL="1143000" indent="-228600" algn="just" defTabSz="914400" rtl="0" eaLnBrk="1" latinLnBrk="0" hangingPunct="1">
              <a:lnSpc>
                <a:spcPct val="90000"/>
              </a:lnSpc>
              <a:spcBef>
                <a:spcPts val="500"/>
              </a:spcBef>
              <a:buFontTx/>
              <a:buBlip>
                <a:blip r:embed="rId3"/>
              </a:buBlip>
              <a:defRPr sz="2000" kern="1200">
                <a:solidFill>
                  <a:srgbClr val="112A46"/>
                </a:solidFill>
                <a:latin typeface="Alice" pitchFamily="2" charset="0"/>
                <a:ea typeface="Alice" pitchFamily="2" charset="0"/>
                <a:cs typeface="+mn-cs"/>
              </a:defRPr>
            </a:lvl3pPr>
            <a:lvl4pPr marL="1600200" indent="-228600" algn="just" defTabSz="914400" rtl="0" eaLnBrk="1" latinLnBrk="0" hangingPunct="1">
              <a:lnSpc>
                <a:spcPct val="90000"/>
              </a:lnSpc>
              <a:spcBef>
                <a:spcPts val="500"/>
              </a:spcBef>
              <a:buFontTx/>
              <a:buBlip>
                <a:blip r:embed="rId3"/>
              </a:buBlip>
              <a:defRPr sz="1800" kern="1200">
                <a:solidFill>
                  <a:srgbClr val="112A46"/>
                </a:solidFill>
                <a:latin typeface="Alice" pitchFamily="2" charset="0"/>
                <a:ea typeface="Alice" pitchFamily="2" charset="0"/>
                <a:cs typeface="+mn-cs"/>
              </a:defRPr>
            </a:lvl4pPr>
            <a:lvl5pPr marL="2057400" indent="-228600" algn="just" defTabSz="914400" rtl="0" eaLnBrk="1" latinLnBrk="0" hangingPunct="1">
              <a:lnSpc>
                <a:spcPct val="90000"/>
              </a:lnSpc>
              <a:spcBef>
                <a:spcPts val="500"/>
              </a:spcBef>
              <a:buFontTx/>
              <a:buBlip>
                <a:blip r:embed="rId3"/>
              </a:buBlip>
              <a:defRPr sz="1800" kern="1200">
                <a:solidFill>
                  <a:srgbClr val="112A46"/>
                </a:solidFill>
                <a:latin typeface="Alice" pitchFamily="2" charset="0"/>
                <a:ea typeface="Alice"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rPr>
              <a:t>Pros:</a:t>
            </a:r>
          </a:p>
          <a:p>
            <a:pPr lvl="1"/>
            <a:r>
              <a:rPr lang="en-US" dirty="0"/>
              <a:t>Less quantization errors, low cost and requires less b/w </a:t>
            </a:r>
          </a:p>
          <a:p>
            <a:pPr lvl="1"/>
            <a:r>
              <a:rPr lang="en-US" dirty="0"/>
              <a:t>Accurate since recording data is done through continuous wave forms to represent information.</a:t>
            </a:r>
          </a:p>
          <a:p>
            <a:pPr lvl="1"/>
            <a:r>
              <a:rPr lang="en-US" dirty="0"/>
              <a:t>Configuring fault components is easier</a:t>
            </a:r>
          </a:p>
          <a:p>
            <a:pPr lvl="1"/>
            <a:r>
              <a:rPr lang="en-US" dirty="0"/>
              <a:t>Good lifespan</a:t>
            </a:r>
          </a:p>
          <a:p>
            <a:pPr lvl="1"/>
            <a:r>
              <a:rPr lang="en-US" dirty="0"/>
              <a:t>Low Weather dependencies</a:t>
            </a:r>
          </a:p>
          <a:p>
            <a:pPr lvl="1"/>
            <a:r>
              <a:rPr lang="en-US" dirty="0"/>
              <a:t>Not expensive and easy to handle</a:t>
            </a:r>
            <a:endParaRPr lang="en-IN" dirty="0"/>
          </a:p>
        </p:txBody>
      </p:sp>
      <p:sp>
        <p:nvSpPr>
          <p:cNvPr id="7" name="Content Placeholder 2">
            <a:extLst>
              <a:ext uri="{FF2B5EF4-FFF2-40B4-BE49-F238E27FC236}">
                <a16:creationId xmlns:a16="http://schemas.microsoft.com/office/drawing/2014/main" id="{E3FC7221-EB1E-4F56-EBE0-0C26D3AD1A90}"/>
              </a:ext>
            </a:extLst>
          </p:cNvPr>
          <p:cNvSpPr txBox="1">
            <a:spLocks/>
          </p:cNvSpPr>
          <p:nvPr/>
        </p:nvSpPr>
        <p:spPr>
          <a:xfrm>
            <a:off x="6113294" y="3037158"/>
            <a:ext cx="5798576" cy="3520958"/>
          </a:xfrm>
          <a:prstGeom prst="rect">
            <a:avLst/>
          </a:prstGeom>
        </p:spPr>
        <p:txBody>
          <a:bodyPr vert="horz" lIns="91440" tIns="45720" rIns="91440" bIns="45720" rtlCol="0">
            <a:normAutofit fontScale="92500"/>
          </a:bodyPr>
          <a:lstStyle>
            <a:lvl1pPr marL="354013" indent="-354013" algn="just" defTabSz="914400" rtl="0" eaLnBrk="1" latinLnBrk="0" hangingPunct="1">
              <a:lnSpc>
                <a:spcPct val="90000"/>
              </a:lnSpc>
              <a:spcBef>
                <a:spcPts val="1000"/>
              </a:spcBef>
              <a:buFontTx/>
              <a:buBlip>
                <a:blip r:embed="rId3"/>
              </a:buBlip>
              <a:defRPr sz="2800" kern="1200">
                <a:solidFill>
                  <a:srgbClr val="112A46"/>
                </a:solidFill>
                <a:latin typeface="Alice" pitchFamily="2" charset="0"/>
                <a:ea typeface="Alice" pitchFamily="2" charset="0"/>
                <a:cs typeface="+mn-cs"/>
              </a:defRPr>
            </a:lvl1pPr>
            <a:lvl2pPr marL="719138" indent="-261938" algn="just" defTabSz="914400" rtl="0" eaLnBrk="1" latinLnBrk="0" hangingPunct="1">
              <a:lnSpc>
                <a:spcPct val="90000"/>
              </a:lnSpc>
              <a:spcBef>
                <a:spcPts val="500"/>
              </a:spcBef>
              <a:buFontTx/>
              <a:buBlip>
                <a:blip r:embed="rId3"/>
              </a:buBlip>
              <a:defRPr sz="2400" kern="1200">
                <a:solidFill>
                  <a:srgbClr val="112A46"/>
                </a:solidFill>
                <a:latin typeface="Alice" pitchFamily="2" charset="0"/>
                <a:ea typeface="Alice" pitchFamily="2" charset="0"/>
                <a:cs typeface="+mn-cs"/>
              </a:defRPr>
            </a:lvl2pPr>
            <a:lvl3pPr marL="1143000" indent="-228600" algn="just" defTabSz="914400" rtl="0" eaLnBrk="1" latinLnBrk="0" hangingPunct="1">
              <a:lnSpc>
                <a:spcPct val="90000"/>
              </a:lnSpc>
              <a:spcBef>
                <a:spcPts val="500"/>
              </a:spcBef>
              <a:buFontTx/>
              <a:buBlip>
                <a:blip r:embed="rId3"/>
              </a:buBlip>
              <a:defRPr sz="2000" kern="1200">
                <a:solidFill>
                  <a:srgbClr val="112A46"/>
                </a:solidFill>
                <a:latin typeface="Alice" pitchFamily="2" charset="0"/>
                <a:ea typeface="Alice" pitchFamily="2" charset="0"/>
                <a:cs typeface="+mn-cs"/>
              </a:defRPr>
            </a:lvl3pPr>
            <a:lvl4pPr marL="1600200" indent="-228600" algn="just" defTabSz="914400" rtl="0" eaLnBrk="1" latinLnBrk="0" hangingPunct="1">
              <a:lnSpc>
                <a:spcPct val="90000"/>
              </a:lnSpc>
              <a:spcBef>
                <a:spcPts val="500"/>
              </a:spcBef>
              <a:buFontTx/>
              <a:buBlip>
                <a:blip r:embed="rId3"/>
              </a:buBlip>
              <a:defRPr sz="1800" kern="1200">
                <a:solidFill>
                  <a:srgbClr val="112A46"/>
                </a:solidFill>
                <a:latin typeface="Alice" pitchFamily="2" charset="0"/>
                <a:ea typeface="Alice" pitchFamily="2" charset="0"/>
                <a:cs typeface="+mn-cs"/>
              </a:defRPr>
            </a:lvl4pPr>
            <a:lvl5pPr marL="2057400" indent="-228600" algn="just" defTabSz="914400" rtl="0" eaLnBrk="1" latinLnBrk="0" hangingPunct="1">
              <a:lnSpc>
                <a:spcPct val="90000"/>
              </a:lnSpc>
              <a:spcBef>
                <a:spcPts val="500"/>
              </a:spcBef>
              <a:buFontTx/>
              <a:buBlip>
                <a:blip r:embed="rId3"/>
              </a:buBlip>
              <a:defRPr sz="1800" kern="1200">
                <a:solidFill>
                  <a:srgbClr val="112A46"/>
                </a:solidFill>
                <a:latin typeface="Alice" pitchFamily="2" charset="0"/>
                <a:ea typeface="Alice"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rPr>
              <a:t>Cons:</a:t>
            </a:r>
          </a:p>
          <a:p>
            <a:pPr lvl="1"/>
            <a:r>
              <a:rPr lang="en-US" dirty="0"/>
              <a:t>Analog sensors have unwanted variation when noise gets added.</a:t>
            </a:r>
          </a:p>
          <a:p>
            <a:pPr lvl="1"/>
            <a:r>
              <a:rPr lang="en-US" dirty="0"/>
              <a:t>Due to the noise effect its consistence will be reduced and being reduced to its quality also.</a:t>
            </a:r>
          </a:p>
          <a:p>
            <a:pPr lvl="1"/>
            <a:r>
              <a:rPr lang="en-US" dirty="0"/>
              <a:t>Transmitter and Receiver should be configured if there is a change in the deployment level.</a:t>
            </a:r>
          </a:p>
          <a:p>
            <a:pPr lvl="1"/>
            <a:r>
              <a:rPr lang="en-US" dirty="0"/>
              <a:t>Security isn’t there for transmitting data.</a:t>
            </a:r>
            <a:endParaRPr lang="en-IN" dirty="0"/>
          </a:p>
        </p:txBody>
      </p:sp>
    </p:spTree>
    <p:extLst>
      <p:ext uri="{BB962C8B-B14F-4D97-AF65-F5344CB8AC3E}">
        <p14:creationId xmlns:p14="http://schemas.microsoft.com/office/powerpoint/2010/main" val="3780032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75414-F897-1B86-D828-D792EC696B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79E25-3F10-534B-BBD1-ED9948E5BD85}"/>
              </a:ext>
            </a:extLst>
          </p:cNvPr>
          <p:cNvSpPr>
            <a:spLocks noGrp="1"/>
          </p:cNvSpPr>
          <p:nvPr>
            <p:ph type="title"/>
          </p:nvPr>
        </p:nvSpPr>
        <p:spPr/>
        <p:txBody>
          <a:bodyPr/>
          <a:lstStyle/>
          <a:p>
            <a:r>
              <a:rPr lang="en-IN" dirty="0"/>
              <a:t>Sensor Classification: </a:t>
            </a:r>
            <a:r>
              <a:rPr lang="en-IN" dirty="0">
                <a:solidFill>
                  <a:srgbClr val="00B050"/>
                </a:solidFill>
              </a:rPr>
              <a:t>Digital Sensors</a:t>
            </a:r>
          </a:p>
        </p:txBody>
      </p:sp>
      <p:sp>
        <p:nvSpPr>
          <p:cNvPr id="3" name="Content Placeholder 2">
            <a:extLst>
              <a:ext uri="{FF2B5EF4-FFF2-40B4-BE49-F238E27FC236}">
                <a16:creationId xmlns:a16="http://schemas.microsoft.com/office/drawing/2014/main" id="{CF440FD5-A1CC-1528-F5D2-15E9DAE8A0A7}"/>
              </a:ext>
            </a:extLst>
          </p:cNvPr>
          <p:cNvSpPr>
            <a:spLocks noGrp="1"/>
          </p:cNvSpPr>
          <p:nvPr>
            <p:ph idx="1"/>
          </p:nvPr>
        </p:nvSpPr>
        <p:spPr>
          <a:xfrm>
            <a:off x="130276" y="1253331"/>
            <a:ext cx="11931448" cy="1783827"/>
          </a:xfrm>
        </p:spPr>
        <p:txBody>
          <a:bodyPr>
            <a:normAutofit fontScale="85000" lnSpcReduction="20000"/>
          </a:bodyPr>
          <a:lstStyle/>
          <a:p>
            <a:r>
              <a:rPr lang="en-US" dirty="0"/>
              <a:t>Digital Sensors produce discrete digital output signals or voltages that digitally represent the measured quantity.</a:t>
            </a:r>
          </a:p>
          <a:p>
            <a:r>
              <a:rPr lang="en-US" dirty="0"/>
              <a:t>Responses with binary values</a:t>
            </a:r>
          </a:p>
          <a:p>
            <a:r>
              <a:rPr lang="en-US" dirty="0"/>
              <a:t>output as a single “bit” (serial transmission), or by combining the bits to produce a single “byte” output		Ex:  0 ,  1,  or  01011110</a:t>
            </a:r>
          </a:p>
          <a:p>
            <a:endParaRPr lang="en-IN" dirty="0"/>
          </a:p>
        </p:txBody>
      </p:sp>
      <p:sp>
        <p:nvSpPr>
          <p:cNvPr id="5" name="Content Placeholder 2">
            <a:extLst>
              <a:ext uri="{FF2B5EF4-FFF2-40B4-BE49-F238E27FC236}">
                <a16:creationId xmlns:a16="http://schemas.microsoft.com/office/drawing/2014/main" id="{CED74F10-EA31-F6DE-403B-E806DE43A290}"/>
              </a:ext>
            </a:extLst>
          </p:cNvPr>
          <p:cNvSpPr txBox="1">
            <a:spLocks/>
          </p:cNvSpPr>
          <p:nvPr/>
        </p:nvSpPr>
        <p:spPr>
          <a:xfrm>
            <a:off x="130276" y="3037158"/>
            <a:ext cx="5798576" cy="3520958"/>
          </a:xfrm>
          <a:prstGeom prst="rect">
            <a:avLst/>
          </a:prstGeom>
        </p:spPr>
        <p:txBody>
          <a:bodyPr vert="horz" lIns="91440" tIns="45720" rIns="91440" bIns="45720" rtlCol="0">
            <a:normAutofit fontScale="85000" lnSpcReduction="10000"/>
          </a:bodyPr>
          <a:lstStyle>
            <a:lvl1pPr marL="354013" indent="-354013" algn="just" defTabSz="914400" rtl="0" eaLnBrk="1" latinLnBrk="0" hangingPunct="1">
              <a:lnSpc>
                <a:spcPct val="90000"/>
              </a:lnSpc>
              <a:spcBef>
                <a:spcPts val="1000"/>
              </a:spcBef>
              <a:buFontTx/>
              <a:buBlip>
                <a:blip r:embed="rId2"/>
              </a:buBlip>
              <a:defRPr sz="2800" kern="1200">
                <a:solidFill>
                  <a:srgbClr val="112A46"/>
                </a:solidFill>
                <a:latin typeface="Alice" pitchFamily="2" charset="0"/>
                <a:ea typeface="Alice" pitchFamily="2" charset="0"/>
                <a:cs typeface="+mn-cs"/>
              </a:defRPr>
            </a:lvl1pPr>
            <a:lvl2pPr marL="719138" indent="-261938" algn="just" defTabSz="914400" rtl="0" eaLnBrk="1" latinLnBrk="0" hangingPunct="1">
              <a:lnSpc>
                <a:spcPct val="90000"/>
              </a:lnSpc>
              <a:spcBef>
                <a:spcPts val="500"/>
              </a:spcBef>
              <a:buFontTx/>
              <a:buBlip>
                <a:blip r:embed="rId2"/>
              </a:buBlip>
              <a:defRPr sz="2400" kern="1200">
                <a:solidFill>
                  <a:srgbClr val="112A46"/>
                </a:solidFill>
                <a:latin typeface="Alice" pitchFamily="2" charset="0"/>
                <a:ea typeface="Alice" pitchFamily="2" charset="0"/>
                <a:cs typeface="+mn-cs"/>
              </a:defRPr>
            </a:lvl2pPr>
            <a:lvl3pPr marL="1143000" indent="-228600" algn="just" defTabSz="914400" rtl="0" eaLnBrk="1" latinLnBrk="0" hangingPunct="1">
              <a:lnSpc>
                <a:spcPct val="90000"/>
              </a:lnSpc>
              <a:spcBef>
                <a:spcPts val="500"/>
              </a:spcBef>
              <a:buFontTx/>
              <a:buBlip>
                <a:blip r:embed="rId2"/>
              </a:buBlip>
              <a:defRPr sz="2000" kern="1200">
                <a:solidFill>
                  <a:srgbClr val="112A46"/>
                </a:solidFill>
                <a:latin typeface="Alice" pitchFamily="2" charset="0"/>
                <a:ea typeface="Alice" pitchFamily="2" charset="0"/>
                <a:cs typeface="+mn-cs"/>
              </a:defRPr>
            </a:lvl3pPr>
            <a:lvl4pPr marL="1600200" indent="-228600" algn="just" defTabSz="914400" rtl="0" eaLnBrk="1" latinLnBrk="0" hangingPunct="1">
              <a:lnSpc>
                <a:spcPct val="90000"/>
              </a:lnSpc>
              <a:spcBef>
                <a:spcPts val="500"/>
              </a:spcBef>
              <a:buFontTx/>
              <a:buBlip>
                <a:blip r:embed="rId2"/>
              </a:buBlip>
              <a:defRPr sz="1800" kern="1200">
                <a:solidFill>
                  <a:srgbClr val="112A46"/>
                </a:solidFill>
                <a:latin typeface="Alice" pitchFamily="2" charset="0"/>
                <a:ea typeface="Alice" pitchFamily="2" charset="0"/>
                <a:cs typeface="+mn-cs"/>
              </a:defRPr>
            </a:lvl4pPr>
            <a:lvl5pPr marL="2057400" indent="-228600" algn="just" defTabSz="914400" rtl="0" eaLnBrk="1" latinLnBrk="0" hangingPunct="1">
              <a:lnSpc>
                <a:spcPct val="90000"/>
              </a:lnSpc>
              <a:spcBef>
                <a:spcPts val="500"/>
              </a:spcBef>
              <a:buFontTx/>
              <a:buBlip>
                <a:blip r:embed="rId2"/>
              </a:buBlip>
              <a:defRPr sz="1800" kern="1200">
                <a:solidFill>
                  <a:srgbClr val="112A46"/>
                </a:solidFill>
                <a:latin typeface="Alice" pitchFamily="2" charset="0"/>
                <a:ea typeface="Alice"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rPr>
              <a:t>Pros:</a:t>
            </a:r>
          </a:p>
          <a:p>
            <a:pPr lvl="1"/>
            <a:r>
              <a:rPr lang="en-US" dirty="0"/>
              <a:t>Easy to implement, free from observational errors</a:t>
            </a:r>
          </a:p>
          <a:p>
            <a:pPr lvl="1"/>
            <a:r>
              <a:rPr lang="en-US" dirty="0"/>
              <a:t>Noise immune without any deterioration</a:t>
            </a:r>
          </a:p>
          <a:p>
            <a:pPr lvl="1"/>
            <a:r>
              <a:rPr lang="en-US" dirty="0"/>
              <a:t>Fast handling, less demanding for storage, resistance to noise, conceivable outcomes, simple convey ability</a:t>
            </a:r>
          </a:p>
          <a:p>
            <a:pPr lvl="1"/>
            <a:r>
              <a:rPr lang="en-US" dirty="0"/>
              <a:t>Flexibility with framework change, utilization of receiver and Transmitter</a:t>
            </a:r>
          </a:p>
          <a:p>
            <a:pPr lvl="1"/>
            <a:r>
              <a:rPr lang="en-US" dirty="0"/>
              <a:t>Security includes great encryption transmission</a:t>
            </a:r>
          </a:p>
          <a:p>
            <a:pPr lvl="1"/>
            <a:r>
              <a:rPr lang="en-US" dirty="0"/>
              <a:t>Spare the information and recover when required</a:t>
            </a:r>
          </a:p>
          <a:p>
            <a:pPr lvl="1"/>
            <a:endParaRPr lang="en-IN" dirty="0"/>
          </a:p>
        </p:txBody>
      </p:sp>
      <p:sp>
        <p:nvSpPr>
          <p:cNvPr id="7" name="Content Placeholder 2">
            <a:extLst>
              <a:ext uri="{FF2B5EF4-FFF2-40B4-BE49-F238E27FC236}">
                <a16:creationId xmlns:a16="http://schemas.microsoft.com/office/drawing/2014/main" id="{EA52116A-0905-28C9-CBBA-10DD1E67302A}"/>
              </a:ext>
            </a:extLst>
          </p:cNvPr>
          <p:cNvSpPr txBox="1">
            <a:spLocks/>
          </p:cNvSpPr>
          <p:nvPr/>
        </p:nvSpPr>
        <p:spPr>
          <a:xfrm>
            <a:off x="6113294" y="3037158"/>
            <a:ext cx="5798576" cy="3520958"/>
          </a:xfrm>
          <a:prstGeom prst="rect">
            <a:avLst/>
          </a:prstGeom>
        </p:spPr>
        <p:txBody>
          <a:bodyPr vert="horz" lIns="91440" tIns="45720" rIns="91440" bIns="45720" rtlCol="0">
            <a:normAutofit lnSpcReduction="10000"/>
          </a:bodyPr>
          <a:lstStyle>
            <a:lvl1pPr marL="354013" indent="-354013" algn="just" defTabSz="914400" rtl="0" eaLnBrk="1" latinLnBrk="0" hangingPunct="1">
              <a:lnSpc>
                <a:spcPct val="90000"/>
              </a:lnSpc>
              <a:spcBef>
                <a:spcPts val="1000"/>
              </a:spcBef>
              <a:buFontTx/>
              <a:buBlip>
                <a:blip r:embed="rId2"/>
              </a:buBlip>
              <a:defRPr sz="2800" kern="1200">
                <a:solidFill>
                  <a:srgbClr val="112A46"/>
                </a:solidFill>
                <a:latin typeface="Alice" pitchFamily="2" charset="0"/>
                <a:ea typeface="Alice" pitchFamily="2" charset="0"/>
                <a:cs typeface="+mn-cs"/>
              </a:defRPr>
            </a:lvl1pPr>
            <a:lvl2pPr marL="719138" indent="-261938" algn="just" defTabSz="914400" rtl="0" eaLnBrk="1" latinLnBrk="0" hangingPunct="1">
              <a:lnSpc>
                <a:spcPct val="90000"/>
              </a:lnSpc>
              <a:spcBef>
                <a:spcPts val="500"/>
              </a:spcBef>
              <a:buFontTx/>
              <a:buBlip>
                <a:blip r:embed="rId2"/>
              </a:buBlip>
              <a:defRPr sz="2400" kern="1200">
                <a:solidFill>
                  <a:srgbClr val="112A46"/>
                </a:solidFill>
                <a:latin typeface="Alice" pitchFamily="2" charset="0"/>
                <a:ea typeface="Alice" pitchFamily="2" charset="0"/>
                <a:cs typeface="+mn-cs"/>
              </a:defRPr>
            </a:lvl2pPr>
            <a:lvl3pPr marL="1143000" indent="-228600" algn="just" defTabSz="914400" rtl="0" eaLnBrk="1" latinLnBrk="0" hangingPunct="1">
              <a:lnSpc>
                <a:spcPct val="90000"/>
              </a:lnSpc>
              <a:spcBef>
                <a:spcPts val="500"/>
              </a:spcBef>
              <a:buFontTx/>
              <a:buBlip>
                <a:blip r:embed="rId2"/>
              </a:buBlip>
              <a:defRPr sz="2000" kern="1200">
                <a:solidFill>
                  <a:srgbClr val="112A46"/>
                </a:solidFill>
                <a:latin typeface="Alice" pitchFamily="2" charset="0"/>
                <a:ea typeface="Alice" pitchFamily="2" charset="0"/>
                <a:cs typeface="+mn-cs"/>
              </a:defRPr>
            </a:lvl3pPr>
            <a:lvl4pPr marL="1600200" indent="-228600" algn="just" defTabSz="914400" rtl="0" eaLnBrk="1" latinLnBrk="0" hangingPunct="1">
              <a:lnSpc>
                <a:spcPct val="90000"/>
              </a:lnSpc>
              <a:spcBef>
                <a:spcPts val="500"/>
              </a:spcBef>
              <a:buFontTx/>
              <a:buBlip>
                <a:blip r:embed="rId2"/>
              </a:buBlip>
              <a:defRPr sz="1800" kern="1200">
                <a:solidFill>
                  <a:srgbClr val="112A46"/>
                </a:solidFill>
                <a:latin typeface="Alice" pitchFamily="2" charset="0"/>
                <a:ea typeface="Alice" pitchFamily="2" charset="0"/>
                <a:cs typeface="+mn-cs"/>
              </a:defRPr>
            </a:lvl4pPr>
            <a:lvl5pPr marL="2057400" indent="-228600" algn="just" defTabSz="914400" rtl="0" eaLnBrk="1" latinLnBrk="0" hangingPunct="1">
              <a:lnSpc>
                <a:spcPct val="90000"/>
              </a:lnSpc>
              <a:spcBef>
                <a:spcPts val="500"/>
              </a:spcBef>
              <a:buFontTx/>
              <a:buBlip>
                <a:blip r:embed="rId2"/>
              </a:buBlip>
              <a:defRPr sz="1800" kern="1200">
                <a:solidFill>
                  <a:srgbClr val="112A46"/>
                </a:solidFill>
                <a:latin typeface="Alice" pitchFamily="2" charset="0"/>
                <a:ea typeface="Alice"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rPr>
              <a:t>Cons:</a:t>
            </a:r>
          </a:p>
          <a:p>
            <a:pPr lvl="1"/>
            <a:r>
              <a:rPr lang="en-US" dirty="0"/>
              <a:t>Less accurate because it samples analog wave forms into few numbers and records them</a:t>
            </a:r>
          </a:p>
          <a:p>
            <a:pPr lvl="1"/>
            <a:r>
              <a:rPr lang="en-US" dirty="0"/>
              <a:t>Higher cost and depends on weather conditions</a:t>
            </a:r>
          </a:p>
          <a:p>
            <a:pPr lvl="1"/>
            <a:r>
              <a:rPr lang="en-US" dirty="0"/>
              <a:t>Have quantization errors, less accurate to finite set of data</a:t>
            </a:r>
          </a:p>
          <a:p>
            <a:pPr lvl="1"/>
            <a:r>
              <a:rPr lang="en-US" dirty="0"/>
              <a:t>Sampling error is most basic on many cases</a:t>
            </a:r>
          </a:p>
        </p:txBody>
      </p:sp>
    </p:spTree>
    <p:extLst>
      <p:ext uri="{BB962C8B-B14F-4D97-AF65-F5344CB8AC3E}">
        <p14:creationId xmlns:p14="http://schemas.microsoft.com/office/powerpoint/2010/main" val="282422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53DF8-9FEF-6F67-0F68-F862132B162E}"/>
              </a:ext>
            </a:extLst>
          </p:cNvPr>
          <p:cNvSpPr>
            <a:spLocks noGrp="1"/>
          </p:cNvSpPr>
          <p:nvPr>
            <p:ph type="title"/>
          </p:nvPr>
        </p:nvSpPr>
        <p:spPr/>
        <p:txBody>
          <a:bodyPr/>
          <a:lstStyle/>
          <a:p>
            <a:r>
              <a:rPr lang="en-IN" dirty="0"/>
              <a:t>Sensor Comparison: </a:t>
            </a:r>
            <a:r>
              <a:rPr lang="en-IN" dirty="0">
                <a:solidFill>
                  <a:srgbClr val="00B050"/>
                </a:solidFill>
              </a:rPr>
              <a:t>Analog v/s Digital</a:t>
            </a:r>
          </a:p>
        </p:txBody>
      </p:sp>
      <p:graphicFrame>
        <p:nvGraphicFramePr>
          <p:cNvPr id="4" name="Content Placeholder 3">
            <a:extLst>
              <a:ext uri="{FF2B5EF4-FFF2-40B4-BE49-F238E27FC236}">
                <a16:creationId xmlns:a16="http://schemas.microsoft.com/office/drawing/2014/main" id="{9A9933CA-32F6-ADF5-2179-148C720F0724}"/>
              </a:ext>
            </a:extLst>
          </p:cNvPr>
          <p:cNvGraphicFramePr>
            <a:graphicFrameLocks noGrp="1"/>
          </p:cNvGraphicFramePr>
          <p:nvPr>
            <p:ph idx="1"/>
            <p:extLst>
              <p:ext uri="{D42A27DB-BD31-4B8C-83A1-F6EECF244321}">
                <p14:modId xmlns:p14="http://schemas.microsoft.com/office/powerpoint/2010/main" val="71221698"/>
              </p:ext>
            </p:extLst>
          </p:nvPr>
        </p:nvGraphicFramePr>
        <p:xfrm>
          <a:off x="130174" y="1252537"/>
          <a:ext cx="11933903" cy="5492647"/>
        </p:xfrm>
        <a:graphic>
          <a:graphicData uri="http://schemas.openxmlformats.org/drawingml/2006/table">
            <a:tbl>
              <a:tblPr firstRow="1" bandRow="1">
                <a:tableStyleId>{21E4AEA4-8DFA-4A89-87EB-49C32662AFE0}</a:tableStyleId>
              </a:tblPr>
              <a:tblGrid>
                <a:gridCol w="2476052">
                  <a:extLst>
                    <a:ext uri="{9D8B030D-6E8A-4147-A177-3AD203B41FA5}">
                      <a16:colId xmlns:a16="http://schemas.microsoft.com/office/drawing/2014/main" val="3530673928"/>
                    </a:ext>
                  </a:extLst>
                </a:gridCol>
                <a:gridCol w="4187864">
                  <a:extLst>
                    <a:ext uri="{9D8B030D-6E8A-4147-A177-3AD203B41FA5}">
                      <a16:colId xmlns:a16="http://schemas.microsoft.com/office/drawing/2014/main" val="718084194"/>
                    </a:ext>
                  </a:extLst>
                </a:gridCol>
                <a:gridCol w="5269987">
                  <a:extLst>
                    <a:ext uri="{9D8B030D-6E8A-4147-A177-3AD203B41FA5}">
                      <a16:colId xmlns:a16="http://schemas.microsoft.com/office/drawing/2014/main" val="3240259520"/>
                    </a:ext>
                  </a:extLst>
                </a:gridCol>
              </a:tblGrid>
              <a:tr h="443325">
                <a:tc>
                  <a:txBody>
                    <a:bodyPr/>
                    <a:lstStyle/>
                    <a:p>
                      <a:endParaRPr lang="en-IN" b="0" dirty="0">
                        <a:latin typeface="Alice" pitchFamily="2" charset="0"/>
                        <a:ea typeface="Alice" pitchFamily="2" charset="0"/>
                      </a:endParaRPr>
                    </a:p>
                  </a:txBody>
                  <a:tcPr anchor="ctr"/>
                </a:tc>
                <a:tc>
                  <a:txBody>
                    <a:bodyPr/>
                    <a:lstStyle/>
                    <a:p>
                      <a:pPr algn="ctr"/>
                      <a:r>
                        <a:rPr lang="en-US" sz="1600" b="1" dirty="0">
                          <a:latin typeface="Alice" pitchFamily="2" charset="0"/>
                          <a:ea typeface="Alice" pitchFamily="2" charset="0"/>
                        </a:rPr>
                        <a:t>Analog Sensor</a:t>
                      </a:r>
                      <a:endParaRPr lang="en-IN" sz="1600" b="1" dirty="0">
                        <a:latin typeface="Alice" pitchFamily="2" charset="0"/>
                        <a:ea typeface="Alice" pitchFamily="2" charset="0"/>
                      </a:endParaRPr>
                    </a:p>
                  </a:txBody>
                  <a:tcPr anchor="ctr"/>
                </a:tc>
                <a:tc>
                  <a:txBody>
                    <a:bodyPr/>
                    <a:lstStyle/>
                    <a:p>
                      <a:pPr algn="ctr"/>
                      <a:r>
                        <a:rPr lang="en-US" sz="1600" b="1" dirty="0">
                          <a:latin typeface="Alice" pitchFamily="2" charset="0"/>
                          <a:ea typeface="Alice" pitchFamily="2" charset="0"/>
                        </a:rPr>
                        <a:t>Digital Sensor</a:t>
                      </a:r>
                      <a:endParaRPr lang="en-IN" sz="1600" b="1" dirty="0">
                        <a:latin typeface="Alice" pitchFamily="2" charset="0"/>
                        <a:ea typeface="Alice" pitchFamily="2" charset="0"/>
                      </a:endParaRPr>
                    </a:p>
                  </a:txBody>
                  <a:tcPr anchor="ctr"/>
                </a:tc>
                <a:extLst>
                  <a:ext uri="{0D108BD9-81ED-4DB2-BD59-A6C34878D82A}">
                    <a16:rowId xmlns:a16="http://schemas.microsoft.com/office/drawing/2014/main" val="2557263024"/>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Signal</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Continuous Signal</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Discrete Signal</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3252732076"/>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Representation</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Continuous value to represent info.</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Discrete value to represent info</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3966454551"/>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Data Transmission</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Prone to noise while transmission</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Can be noise immune</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3442835912"/>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Technology</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Records signal/waveform as it is</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Sampling of waveform</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4113803736"/>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Uses</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Light, sound, pressure sensing</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IN" sz="1600" b="0" dirty="0" err="1">
                          <a:solidFill>
                            <a:srgbClr val="112A46"/>
                          </a:solidFill>
                          <a:latin typeface="Alice" pitchFamily="2" charset="0"/>
                          <a:ea typeface="Alice" pitchFamily="2" charset="0"/>
                          <a:cs typeface="Arial" panose="020B0604020202020204" pitchFamily="34" charset="0"/>
                        </a:rPr>
                        <a:t>Temprature</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1031989887"/>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Bandwidth</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Consume less bandwidth</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Consumes more bandwidth</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2959099420"/>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Memory</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Stored as waveforms</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Stored as binary information</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2584697228"/>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Cost</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Low</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Higher</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2704219683"/>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Power</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Use Large power</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Use very less power</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227081360"/>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Noise Response</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Noise may affect waveform</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Immune to noise during transmission</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3351833725"/>
                  </a:ext>
                </a:extLst>
              </a:tr>
              <a:tr h="406382">
                <a:tc>
                  <a:txBody>
                    <a:bodyPr/>
                    <a:lstStyle/>
                    <a:p>
                      <a:pPr algn="ctr"/>
                      <a:r>
                        <a:rPr lang="en-US" sz="1800" b="1" dirty="0">
                          <a:solidFill>
                            <a:schemeClr val="accent1">
                              <a:lumMod val="75000"/>
                            </a:schemeClr>
                          </a:solidFill>
                          <a:effectLst/>
                          <a:latin typeface="Alice" pitchFamily="2" charset="0"/>
                          <a:ea typeface="Alice" pitchFamily="2" charset="0"/>
                        </a:rPr>
                        <a:t>Error</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Observational/Measurement error</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No observational error</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1521708917"/>
                  </a:ext>
                </a:extLst>
              </a:tr>
              <a:tr h="555415">
                <a:tc>
                  <a:txBody>
                    <a:bodyPr/>
                    <a:lstStyle/>
                    <a:p>
                      <a:pPr algn="ctr"/>
                      <a:r>
                        <a:rPr lang="en-US" sz="1800" b="1" dirty="0">
                          <a:solidFill>
                            <a:schemeClr val="accent1">
                              <a:lumMod val="75000"/>
                            </a:schemeClr>
                          </a:solidFill>
                          <a:effectLst/>
                          <a:latin typeface="Alice" pitchFamily="2" charset="0"/>
                          <a:ea typeface="Alice" pitchFamily="2" charset="0"/>
                        </a:rPr>
                        <a:t>Example</a:t>
                      </a:r>
                      <a:endParaRPr lang="en-IN" sz="1800" b="1" dirty="0">
                        <a:solidFill>
                          <a:schemeClr val="accent1">
                            <a:lumMod val="75000"/>
                          </a:schemeClr>
                        </a:solidFill>
                        <a:effectLst/>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LDR, sound sensors, pressure sensors, and analog temperature sensors</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tc>
                  <a:txBody>
                    <a:bodyPr/>
                    <a:lstStyle/>
                    <a:p>
                      <a:r>
                        <a:rPr lang="en-US" sz="1600" b="0" dirty="0">
                          <a:solidFill>
                            <a:srgbClr val="112A46"/>
                          </a:solidFill>
                          <a:latin typeface="Alice" pitchFamily="2" charset="0"/>
                          <a:ea typeface="Alice" pitchFamily="2" charset="0"/>
                        </a:rPr>
                        <a:t>Humidity sensor, Flow sensor, Accelerometer, Level sensor </a:t>
                      </a:r>
                      <a:endParaRPr lang="en-IN" sz="1600" b="0" dirty="0">
                        <a:solidFill>
                          <a:srgbClr val="112A46"/>
                        </a:solidFill>
                        <a:latin typeface="Alice" pitchFamily="2" charset="0"/>
                        <a:ea typeface="Alice" pitchFamily="2" charset="0"/>
                        <a:cs typeface="Arial" panose="020B0604020202020204" pitchFamily="34" charset="0"/>
                      </a:endParaRPr>
                    </a:p>
                  </a:txBody>
                  <a:tcPr anchor="ctr"/>
                </a:tc>
                <a:extLst>
                  <a:ext uri="{0D108BD9-81ED-4DB2-BD59-A6C34878D82A}">
                    <a16:rowId xmlns:a16="http://schemas.microsoft.com/office/drawing/2014/main" val="3771584087"/>
                  </a:ext>
                </a:extLst>
              </a:tr>
            </a:tbl>
          </a:graphicData>
        </a:graphic>
      </p:graphicFrame>
    </p:spTree>
    <p:extLst>
      <p:ext uri="{BB962C8B-B14F-4D97-AF65-F5344CB8AC3E}">
        <p14:creationId xmlns:p14="http://schemas.microsoft.com/office/powerpoint/2010/main" val="2008008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490C9-4595-5CAD-9845-553AB9E0DFA1}"/>
              </a:ext>
            </a:extLst>
          </p:cNvPr>
          <p:cNvSpPr>
            <a:spLocks noGrp="1"/>
          </p:cNvSpPr>
          <p:nvPr>
            <p:ph type="title"/>
          </p:nvPr>
        </p:nvSpPr>
        <p:spPr/>
        <p:txBody>
          <a:bodyPr/>
          <a:lstStyle/>
          <a:p>
            <a:r>
              <a:rPr lang="en-IN" dirty="0"/>
              <a:t>Sensor Classification</a:t>
            </a:r>
          </a:p>
        </p:txBody>
      </p:sp>
      <p:sp>
        <p:nvSpPr>
          <p:cNvPr id="3" name="Content Placeholder 2">
            <a:extLst>
              <a:ext uri="{FF2B5EF4-FFF2-40B4-BE49-F238E27FC236}">
                <a16:creationId xmlns:a16="http://schemas.microsoft.com/office/drawing/2014/main" id="{EC11525F-542C-1AC5-1E18-37801FEE266C}"/>
              </a:ext>
            </a:extLst>
          </p:cNvPr>
          <p:cNvSpPr>
            <a:spLocks noGrp="1"/>
          </p:cNvSpPr>
          <p:nvPr>
            <p:ph idx="1"/>
          </p:nvPr>
        </p:nvSpPr>
        <p:spPr/>
        <p:txBody>
          <a:bodyPr/>
          <a:lstStyle/>
          <a:p>
            <a:r>
              <a:rPr lang="en-IN" dirty="0"/>
              <a:t>Sensors can also be classified into different categories based on type of working or the technology used for sensing the data:</a:t>
            </a:r>
          </a:p>
          <a:p>
            <a:pPr lvl="1"/>
            <a:r>
              <a:rPr lang="en-IN" b="1" dirty="0">
                <a:solidFill>
                  <a:srgbClr val="FF0000"/>
                </a:solidFill>
              </a:rPr>
              <a:t>IR Sensors</a:t>
            </a:r>
          </a:p>
          <a:p>
            <a:pPr lvl="1"/>
            <a:r>
              <a:rPr lang="en-IN" b="1" dirty="0">
                <a:solidFill>
                  <a:srgbClr val="FF0000"/>
                </a:solidFill>
              </a:rPr>
              <a:t>Ultrasonic Sensors</a:t>
            </a:r>
          </a:p>
          <a:p>
            <a:pPr lvl="1"/>
            <a:r>
              <a:rPr lang="en-IN" b="1" dirty="0">
                <a:solidFill>
                  <a:srgbClr val="FF0000"/>
                </a:solidFill>
              </a:rPr>
              <a:t>Light Sensors</a:t>
            </a:r>
          </a:p>
          <a:p>
            <a:pPr lvl="1"/>
            <a:r>
              <a:rPr lang="en-IN" b="1" dirty="0">
                <a:solidFill>
                  <a:srgbClr val="FF0000"/>
                </a:solidFill>
              </a:rPr>
              <a:t>Speed Sensors</a:t>
            </a:r>
          </a:p>
          <a:p>
            <a:pPr lvl="1"/>
            <a:r>
              <a:rPr lang="en-IN" b="1" dirty="0">
                <a:solidFill>
                  <a:srgbClr val="FF0000"/>
                </a:solidFill>
              </a:rPr>
              <a:t>Sound Sensors</a:t>
            </a:r>
          </a:p>
          <a:p>
            <a:pPr lvl="1"/>
            <a:r>
              <a:rPr lang="en-IN" b="1" dirty="0">
                <a:solidFill>
                  <a:srgbClr val="FF0000"/>
                </a:solidFill>
              </a:rPr>
              <a:t>Image Sensors</a:t>
            </a:r>
          </a:p>
          <a:p>
            <a:pPr lvl="1"/>
            <a:r>
              <a:rPr lang="en-IN" b="1" dirty="0">
                <a:solidFill>
                  <a:srgbClr val="FF0000"/>
                </a:solidFill>
              </a:rPr>
              <a:t>Proximity Sensors</a:t>
            </a:r>
          </a:p>
          <a:p>
            <a:pPr lvl="1"/>
            <a:r>
              <a:rPr lang="en-IN" b="1" dirty="0">
                <a:solidFill>
                  <a:srgbClr val="FF0000"/>
                </a:solidFill>
              </a:rPr>
              <a:t>Temperature/Humidity Sensors</a:t>
            </a:r>
          </a:p>
          <a:p>
            <a:pPr lvl="1"/>
            <a:r>
              <a:rPr lang="en-IN" b="1" dirty="0">
                <a:solidFill>
                  <a:srgbClr val="FF0000"/>
                </a:solidFill>
              </a:rPr>
              <a:t>Touch Sensors</a:t>
            </a:r>
          </a:p>
          <a:p>
            <a:pPr lvl="1"/>
            <a:r>
              <a:rPr lang="en-IN" b="1" dirty="0">
                <a:solidFill>
                  <a:srgbClr val="FF0000"/>
                </a:solidFill>
              </a:rPr>
              <a:t>Pressure Sensors etc.</a:t>
            </a:r>
          </a:p>
        </p:txBody>
      </p:sp>
    </p:spTree>
    <p:extLst>
      <p:ext uri="{BB962C8B-B14F-4D97-AF65-F5344CB8AC3E}">
        <p14:creationId xmlns:p14="http://schemas.microsoft.com/office/powerpoint/2010/main" val="466141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TotalTime>
  <Words>2989</Words>
  <Application>Microsoft Office PowerPoint</Application>
  <PresentationFormat>Widescreen</PresentationFormat>
  <Paragraphs>364</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Alice</vt:lpstr>
      <vt:lpstr>Arial</vt:lpstr>
      <vt:lpstr>Arial Rounded MT Bold</vt:lpstr>
      <vt:lpstr>Artifika</vt:lpstr>
      <vt:lpstr>Calibri</vt:lpstr>
      <vt:lpstr>Calibri Light</vt:lpstr>
      <vt:lpstr>Cambria Math</vt:lpstr>
      <vt:lpstr>Ephesis</vt:lpstr>
      <vt:lpstr>Office Theme</vt:lpstr>
      <vt:lpstr>Sensors &amp; Actuators</vt:lpstr>
      <vt:lpstr>Topics to be covered</vt:lpstr>
      <vt:lpstr>Voltage considerations for Sensors</vt:lpstr>
      <vt:lpstr>Sensor Classification</vt:lpstr>
      <vt:lpstr>Generic working of Sensors</vt:lpstr>
      <vt:lpstr>Sensor Classification: Analog Sensors</vt:lpstr>
      <vt:lpstr>Sensor Classification: Digital Sensors</vt:lpstr>
      <vt:lpstr>Sensor Comparison: Analog v/s Digital</vt:lpstr>
      <vt:lpstr>Sensor Classification</vt:lpstr>
      <vt:lpstr>Sensors: PIR Motion Sensor</vt:lpstr>
      <vt:lpstr>Sensors: PIR Motion Sensor</vt:lpstr>
      <vt:lpstr>Sensors: PIR Motion Sensor</vt:lpstr>
      <vt:lpstr>Sensors: PIR Motion Sensor</vt:lpstr>
      <vt:lpstr>Sensors: Sharp IR Distance Sensor</vt:lpstr>
      <vt:lpstr>Sensors: LDR Sensor</vt:lpstr>
      <vt:lpstr>Sensors: Gyro Sensor</vt:lpstr>
      <vt:lpstr>Sensors: Gyro Sensor</vt:lpstr>
      <vt:lpstr>Sensors: Ultrasonic Distance Sensor</vt:lpstr>
      <vt:lpstr>Sensors: DHT Sensor</vt:lpstr>
      <vt:lpstr>Sensors: DHT Sensor</vt:lpstr>
      <vt:lpstr>Need of ADC for Analog Sensors</vt:lpstr>
      <vt:lpstr>Actuators</vt:lpstr>
      <vt:lpstr>Actuators: Servo motor</vt:lpstr>
      <vt:lpstr>Actuators: Solenoid Lock</vt:lpstr>
      <vt:lpstr>Actuators: Stepper Motor</vt:lpstr>
      <vt:lpstr>Relay</vt:lpstr>
      <vt:lpstr>Need of relay while working with Actuators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Niraj Trivedi</dc:creator>
  <cp:lastModifiedBy>VJP</cp:lastModifiedBy>
  <cp:revision>32</cp:revision>
  <dcterms:created xsi:type="dcterms:W3CDTF">2024-01-07T02:26:56Z</dcterms:created>
  <dcterms:modified xsi:type="dcterms:W3CDTF">2025-01-28T02:52:56Z</dcterms:modified>
</cp:coreProperties>
</file>